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3" r:id="rId6"/>
    <p:sldId id="269" r:id="rId7"/>
    <p:sldId id="270" r:id="rId8"/>
    <p:sldId id="271" r:id="rId9"/>
    <p:sldId id="272" r:id="rId10"/>
    <p:sldId id="263" r:id="rId11"/>
    <p:sldId id="265" r:id="rId12"/>
    <p:sldId id="268" r:id="rId13"/>
  </p:sldIdLst>
  <p:sldSz cx="18288000" cy="10287000"/>
  <p:notesSz cx="6858000" cy="9144000"/>
  <p:embeddedFontLst>
    <p:embeddedFont>
      <p:font typeface="Baguet Script" panose="00000500000000000000" pitchFamily="2" charset="0"/>
      <p:regular r:id="rId14"/>
    </p:embeddedFont>
    <p:embeddedFont>
      <p:font typeface="Century Gothic" panose="020B0502020202020204" pitchFamily="34" charset="0"/>
      <p:regular r:id="rId15"/>
      <p:bold r:id="rId16"/>
      <p:italic r:id="rId17"/>
      <p:boldItalic r:id="rId18"/>
    </p:embeddedFont>
    <p:embeddedFont>
      <p:font typeface="Etna Sans Serif" panose="020B0604020202020204" charset="0"/>
      <p:regular r:id="rId19"/>
    </p:embeddedFont>
    <p:embeddedFont>
      <p:font typeface="Montserrat" panose="00000500000000000000" pitchFamily="2" charset="0"/>
      <p:regular r:id="rId20"/>
      <p:bold r:id="rId21"/>
      <p:italic r:id="rId22"/>
      <p:boldItalic r:id="rId23"/>
    </p:embeddedFont>
    <p:embeddedFont>
      <p:font typeface="Montserrat Bold" panose="00000800000000000000" pitchFamily="2" charset="0"/>
      <p:bold r:id="rId24"/>
    </p:embeddedFont>
    <p:embeddedFont>
      <p:font typeface="Roboto" panose="02000000000000000000" pitchFamily="2" charset="0"/>
      <p:regular r:id="rId25"/>
      <p:bold r:id="rId26"/>
      <p:italic r:id="rId27"/>
      <p:boldItalic r:id="rId28"/>
    </p:embeddedFont>
    <p:embeddedFont>
      <p:font typeface="TT Norms"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1E0E"/>
    <a:srgbClr val="8F3E1D"/>
    <a:srgbClr val="9A3D3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08" autoAdjust="0"/>
    <p:restoredTop sz="94622" autoAdjust="0"/>
  </p:normalViewPr>
  <p:slideViewPr>
    <p:cSldViewPr>
      <p:cViewPr>
        <p:scale>
          <a:sx n="50" d="100"/>
          <a:sy n="50" d="100"/>
        </p:scale>
        <p:origin x="29"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jpeg"/><Relationship Id="rId7"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51E0E"/>
        </a:solidFill>
        <a:effectLst/>
      </p:bgPr>
    </p:bg>
    <p:spTree>
      <p:nvGrpSpPr>
        <p:cNvPr id="1" name=""/>
        <p:cNvGrpSpPr/>
        <p:nvPr/>
      </p:nvGrpSpPr>
      <p:grpSpPr>
        <a:xfrm>
          <a:off x="0" y="0"/>
          <a:ext cx="0" cy="0"/>
          <a:chOff x="0" y="0"/>
          <a:chExt cx="0" cy="0"/>
        </a:xfrm>
      </p:grpSpPr>
      <p:grpSp>
        <p:nvGrpSpPr>
          <p:cNvPr id="3" name="Group 3"/>
          <p:cNvGrpSpPr/>
          <p:nvPr/>
        </p:nvGrpSpPr>
        <p:grpSpPr>
          <a:xfrm>
            <a:off x="1028700" y="8814995"/>
            <a:ext cx="3820607" cy="443305"/>
            <a:chOff x="0" y="0"/>
            <a:chExt cx="1252140" cy="145286"/>
          </a:xfrm>
        </p:grpSpPr>
        <p:sp>
          <p:nvSpPr>
            <p:cNvPr id="4" name="Freeform 4"/>
            <p:cNvSpPr/>
            <p:nvPr/>
          </p:nvSpPr>
          <p:spPr>
            <a:xfrm>
              <a:off x="0" y="0"/>
              <a:ext cx="1252140" cy="145286"/>
            </a:xfrm>
            <a:custGeom>
              <a:avLst/>
              <a:gdLst/>
              <a:ahLst/>
              <a:cxnLst/>
              <a:rect l="l" t="t" r="r" b="b"/>
              <a:pathLst>
                <a:path w="1252140" h="145286">
                  <a:moveTo>
                    <a:pt x="72643" y="0"/>
                  </a:moveTo>
                  <a:lnTo>
                    <a:pt x="1179497" y="0"/>
                  </a:lnTo>
                  <a:cubicBezTo>
                    <a:pt x="1198763" y="0"/>
                    <a:pt x="1217240" y="7653"/>
                    <a:pt x="1230863" y="21277"/>
                  </a:cubicBezTo>
                  <a:cubicBezTo>
                    <a:pt x="1244486" y="34900"/>
                    <a:pt x="1252140" y="53377"/>
                    <a:pt x="1252140" y="72643"/>
                  </a:cubicBezTo>
                  <a:lnTo>
                    <a:pt x="1252140" y="72643"/>
                  </a:lnTo>
                  <a:cubicBezTo>
                    <a:pt x="1252140" y="91909"/>
                    <a:pt x="1244486" y="110386"/>
                    <a:pt x="1230863" y="124009"/>
                  </a:cubicBezTo>
                  <a:cubicBezTo>
                    <a:pt x="1217240" y="137632"/>
                    <a:pt x="1198763" y="145286"/>
                    <a:pt x="1179497" y="145286"/>
                  </a:cubicBezTo>
                  <a:lnTo>
                    <a:pt x="72643" y="145286"/>
                  </a:lnTo>
                  <a:cubicBezTo>
                    <a:pt x="53377" y="145286"/>
                    <a:pt x="34900" y="137632"/>
                    <a:pt x="21277" y="124009"/>
                  </a:cubicBezTo>
                  <a:cubicBezTo>
                    <a:pt x="7653" y="110386"/>
                    <a:pt x="0" y="91909"/>
                    <a:pt x="0" y="72643"/>
                  </a:cubicBezTo>
                  <a:lnTo>
                    <a:pt x="0" y="72643"/>
                  </a:lnTo>
                  <a:cubicBezTo>
                    <a:pt x="0" y="53377"/>
                    <a:pt x="7653" y="34900"/>
                    <a:pt x="21277" y="21277"/>
                  </a:cubicBezTo>
                  <a:cubicBezTo>
                    <a:pt x="34900" y="7653"/>
                    <a:pt x="53377" y="0"/>
                    <a:pt x="72643" y="0"/>
                  </a:cubicBezTo>
                  <a:close/>
                </a:path>
              </a:pathLst>
            </a:custGeom>
            <a:solidFill>
              <a:srgbClr val="000000">
                <a:alpha val="0"/>
              </a:srgbClr>
            </a:solidFill>
            <a:ln w="19050" cap="rnd">
              <a:solidFill>
                <a:srgbClr val="FFFFFF"/>
              </a:solidFill>
              <a:prstDash val="solid"/>
              <a:round/>
            </a:ln>
          </p:spPr>
        </p:sp>
        <p:sp>
          <p:nvSpPr>
            <p:cNvPr id="5" name="TextBox 5"/>
            <p:cNvSpPr txBox="1"/>
            <p:nvPr/>
          </p:nvSpPr>
          <p:spPr>
            <a:xfrm>
              <a:off x="0" y="-38100"/>
              <a:ext cx="1252140" cy="183386"/>
            </a:xfrm>
            <a:prstGeom prst="rect">
              <a:avLst/>
            </a:prstGeom>
          </p:spPr>
          <p:txBody>
            <a:bodyPr lIns="50800" tIns="50800" rIns="50800" bIns="50800" rtlCol="0" anchor="ctr"/>
            <a:lstStyle/>
            <a:p>
              <a:pPr algn="ctr">
                <a:lnSpc>
                  <a:spcPts val="2799"/>
                </a:lnSpc>
              </a:pPr>
              <a:endParaRPr>
                <a:latin typeface="Montserrat" panose="00000500000000000000" pitchFamily="2" charset="0"/>
              </a:endParaRPr>
            </a:p>
          </p:txBody>
        </p:sp>
      </p:grpSp>
      <p:sp>
        <p:nvSpPr>
          <p:cNvPr id="6" name="TextBox 6"/>
          <p:cNvSpPr txBox="1"/>
          <p:nvPr/>
        </p:nvSpPr>
        <p:spPr>
          <a:xfrm>
            <a:off x="1028700" y="2643117"/>
            <a:ext cx="9650883" cy="2407903"/>
          </a:xfrm>
          <a:prstGeom prst="rect">
            <a:avLst/>
          </a:prstGeom>
        </p:spPr>
        <p:txBody>
          <a:bodyPr lIns="0" tIns="0" rIns="0" bIns="0" rtlCol="0" anchor="t">
            <a:spAutoFit/>
          </a:bodyPr>
          <a:lstStyle/>
          <a:p>
            <a:pPr algn="l">
              <a:lnSpc>
                <a:spcPts val="22433"/>
              </a:lnSpc>
            </a:pPr>
            <a:r>
              <a:rPr lang="en-US" sz="8000" b="1" dirty="0">
                <a:solidFill>
                  <a:srgbClr val="FFFFFF"/>
                </a:solidFill>
                <a:latin typeface="Montserrat" panose="00000500000000000000" pitchFamily="2" charset="0"/>
                <a:ea typeface="Etna Sans Serif"/>
                <a:cs typeface="Etna Sans Serif"/>
                <a:sym typeface="Etna Sans Serif"/>
              </a:rPr>
              <a:t>SWOT ANALYSIS</a:t>
            </a:r>
          </a:p>
        </p:txBody>
      </p:sp>
      <p:grpSp>
        <p:nvGrpSpPr>
          <p:cNvPr id="7" name="Group 7"/>
          <p:cNvGrpSpPr/>
          <p:nvPr/>
        </p:nvGrpSpPr>
        <p:grpSpPr>
          <a:xfrm>
            <a:off x="13438693" y="8814995"/>
            <a:ext cx="3820607" cy="443305"/>
            <a:chOff x="0" y="0"/>
            <a:chExt cx="1252140" cy="145286"/>
          </a:xfrm>
        </p:grpSpPr>
        <p:sp>
          <p:nvSpPr>
            <p:cNvPr id="8" name="Freeform 8"/>
            <p:cNvSpPr/>
            <p:nvPr/>
          </p:nvSpPr>
          <p:spPr>
            <a:xfrm>
              <a:off x="0" y="0"/>
              <a:ext cx="1252140" cy="145286"/>
            </a:xfrm>
            <a:custGeom>
              <a:avLst/>
              <a:gdLst/>
              <a:ahLst/>
              <a:cxnLst/>
              <a:rect l="l" t="t" r="r" b="b"/>
              <a:pathLst>
                <a:path w="1252140" h="145286">
                  <a:moveTo>
                    <a:pt x="72643" y="0"/>
                  </a:moveTo>
                  <a:lnTo>
                    <a:pt x="1179497" y="0"/>
                  </a:lnTo>
                  <a:cubicBezTo>
                    <a:pt x="1198763" y="0"/>
                    <a:pt x="1217240" y="7653"/>
                    <a:pt x="1230863" y="21277"/>
                  </a:cubicBezTo>
                  <a:cubicBezTo>
                    <a:pt x="1244486" y="34900"/>
                    <a:pt x="1252140" y="53377"/>
                    <a:pt x="1252140" y="72643"/>
                  </a:cubicBezTo>
                  <a:lnTo>
                    <a:pt x="1252140" y="72643"/>
                  </a:lnTo>
                  <a:cubicBezTo>
                    <a:pt x="1252140" y="91909"/>
                    <a:pt x="1244486" y="110386"/>
                    <a:pt x="1230863" y="124009"/>
                  </a:cubicBezTo>
                  <a:cubicBezTo>
                    <a:pt x="1217240" y="137632"/>
                    <a:pt x="1198763" y="145286"/>
                    <a:pt x="1179497" y="145286"/>
                  </a:cubicBezTo>
                  <a:lnTo>
                    <a:pt x="72643" y="145286"/>
                  </a:lnTo>
                  <a:cubicBezTo>
                    <a:pt x="53377" y="145286"/>
                    <a:pt x="34900" y="137632"/>
                    <a:pt x="21277" y="124009"/>
                  </a:cubicBezTo>
                  <a:cubicBezTo>
                    <a:pt x="7653" y="110386"/>
                    <a:pt x="0" y="91909"/>
                    <a:pt x="0" y="72643"/>
                  </a:cubicBezTo>
                  <a:lnTo>
                    <a:pt x="0" y="72643"/>
                  </a:lnTo>
                  <a:cubicBezTo>
                    <a:pt x="0" y="53377"/>
                    <a:pt x="7653" y="34900"/>
                    <a:pt x="21277" y="21277"/>
                  </a:cubicBezTo>
                  <a:cubicBezTo>
                    <a:pt x="34900" y="7653"/>
                    <a:pt x="53377" y="0"/>
                    <a:pt x="72643" y="0"/>
                  </a:cubicBezTo>
                  <a:close/>
                </a:path>
              </a:pathLst>
            </a:custGeom>
            <a:solidFill>
              <a:srgbClr val="000000">
                <a:alpha val="0"/>
              </a:srgbClr>
            </a:solidFill>
            <a:ln w="19050" cap="rnd">
              <a:solidFill>
                <a:srgbClr val="FFFFFF"/>
              </a:solidFill>
              <a:prstDash val="solid"/>
              <a:round/>
            </a:ln>
          </p:spPr>
        </p:sp>
        <p:sp>
          <p:nvSpPr>
            <p:cNvPr id="9" name="TextBox 9"/>
            <p:cNvSpPr txBox="1"/>
            <p:nvPr/>
          </p:nvSpPr>
          <p:spPr>
            <a:xfrm>
              <a:off x="0" y="-38100"/>
              <a:ext cx="1252140" cy="183386"/>
            </a:xfrm>
            <a:prstGeom prst="rect">
              <a:avLst/>
            </a:prstGeom>
          </p:spPr>
          <p:txBody>
            <a:bodyPr lIns="50800" tIns="50800" rIns="50800" bIns="50800" rtlCol="0" anchor="ctr"/>
            <a:lstStyle/>
            <a:p>
              <a:pPr algn="ctr">
                <a:lnSpc>
                  <a:spcPts val="2799"/>
                </a:lnSpc>
              </a:pPr>
              <a:endParaRPr>
                <a:latin typeface="Montserrat" panose="00000500000000000000" pitchFamily="2" charset="0"/>
              </a:endParaRPr>
            </a:p>
          </p:txBody>
        </p:sp>
      </p:grpSp>
      <p:grpSp>
        <p:nvGrpSpPr>
          <p:cNvPr id="10" name="Group 10"/>
          <p:cNvGrpSpPr/>
          <p:nvPr/>
        </p:nvGrpSpPr>
        <p:grpSpPr>
          <a:xfrm>
            <a:off x="10851587" y="1939644"/>
            <a:ext cx="6407713" cy="640771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44221" b="-5591"/>
              </a:stretch>
            </a:blipFill>
            <a:ln w="200025" cap="sq">
              <a:solidFill>
                <a:srgbClr val="DFC19E"/>
              </a:solidFill>
              <a:prstDash val="solid"/>
              <a:miter/>
            </a:ln>
          </p:spPr>
        </p:sp>
      </p:grpSp>
      <p:sp>
        <p:nvSpPr>
          <p:cNvPr id="12" name="Freeform 12"/>
          <p:cNvSpPr/>
          <p:nvPr/>
        </p:nvSpPr>
        <p:spPr>
          <a:xfrm>
            <a:off x="6890834" y="-3349679"/>
            <a:ext cx="7577497" cy="6699359"/>
          </a:xfrm>
          <a:custGeom>
            <a:avLst/>
            <a:gdLst/>
            <a:ahLst/>
            <a:cxnLst/>
            <a:rect l="l" t="t" r="r" b="b"/>
            <a:pathLst>
              <a:path w="7577497" h="6699359">
                <a:moveTo>
                  <a:pt x="0" y="0"/>
                </a:moveTo>
                <a:lnTo>
                  <a:pt x="7577497" y="0"/>
                </a:lnTo>
                <a:lnTo>
                  <a:pt x="7577497" y="6699358"/>
                </a:lnTo>
                <a:lnTo>
                  <a:pt x="0" y="6699358"/>
                </a:lnTo>
                <a:lnTo>
                  <a:pt x="0" y="0"/>
                </a:lnTo>
                <a:close/>
              </a:path>
            </a:pathLst>
          </a:custGeom>
          <a:blipFill>
            <a:blip r:embed="rId3"/>
            <a:stretch>
              <a:fillRect b="-13533"/>
            </a:stretch>
          </a:blipFill>
        </p:spPr>
      </p:sp>
      <p:sp>
        <p:nvSpPr>
          <p:cNvPr id="13" name="Freeform 13"/>
          <p:cNvSpPr/>
          <p:nvPr/>
        </p:nvSpPr>
        <p:spPr>
          <a:xfrm>
            <a:off x="15896564" y="-1791353"/>
            <a:ext cx="7577497" cy="6699359"/>
          </a:xfrm>
          <a:custGeom>
            <a:avLst/>
            <a:gdLst/>
            <a:ahLst/>
            <a:cxnLst/>
            <a:rect l="l" t="t" r="r" b="b"/>
            <a:pathLst>
              <a:path w="7577497" h="6699359">
                <a:moveTo>
                  <a:pt x="0" y="0"/>
                </a:moveTo>
                <a:lnTo>
                  <a:pt x="7577497" y="0"/>
                </a:lnTo>
                <a:lnTo>
                  <a:pt x="7577497" y="6699359"/>
                </a:lnTo>
                <a:lnTo>
                  <a:pt x="0" y="6699359"/>
                </a:lnTo>
                <a:lnTo>
                  <a:pt x="0" y="0"/>
                </a:lnTo>
                <a:close/>
              </a:path>
            </a:pathLst>
          </a:custGeom>
          <a:blipFill>
            <a:blip r:embed="rId3"/>
            <a:stretch>
              <a:fillRect b="-13533"/>
            </a:stretch>
          </a:blipFill>
        </p:spPr>
      </p:sp>
      <p:sp>
        <p:nvSpPr>
          <p:cNvPr id="14" name="Freeform 14"/>
          <p:cNvSpPr/>
          <p:nvPr/>
        </p:nvSpPr>
        <p:spPr>
          <a:xfrm>
            <a:off x="10266695" y="5594044"/>
            <a:ext cx="1388526" cy="1745039"/>
          </a:xfrm>
          <a:custGeom>
            <a:avLst/>
            <a:gdLst/>
            <a:ahLst/>
            <a:cxnLst/>
            <a:rect l="l" t="t" r="r" b="b"/>
            <a:pathLst>
              <a:path w="1388526" h="1745039">
                <a:moveTo>
                  <a:pt x="0" y="0"/>
                </a:moveTo>
                <a:lnTo>
                  <a:pt x="1388526" y="0"/>
                </a:lnTo>
                <a:lnTo>
                  <a:pt x="1388526" y="1745039"/>
                </a:lnTo>
                <a:lnTo>
                  <a:pt x="0" y="1745039"/>
                </a:lnTo>
                <a:lnTo>
                  <a:pt x="0" y="0"/>
                </a:lnTo>
                <a:close/>
              </a:path>
            </a:pathLst>
          </a:custGeom>
          <a:blipFill>
            <a:blip r:embed="rId4"/>
            <a:stretch>
              <a:fillRect/>
            </a:stretch>
          </a:blipFill>
        </p:spPr>
      </p:sp>
      <p:sp>
        <p:nvSpPr>
          <p:cNvPr id="15" name="Freeform 15"/>
          <p:cNvSpPr/>
          <p:nvPr/>
        </p:nvSpPr>
        <p:spPr>
          <a:xfrm>
            <a:off x="15896564" y="2371027"/>
            <a:ext cx="1362736" cy="1957306"/>
          </a:xfrm>
          <a:custGeom>
            <a:avLst/>
            <a:gdLst/>
            <a:ahLst/>
            <a:cxnLst/>
            <a:rect l="l" t="t" r="r" b="b"/>
            <a:pathLst>
              <a:path w="1362736" h="1957306">
                <a:moveTo>
                  <a:pt x="0" y="0"/>
                </a:moveTo>
                <a:lnTo>
                  <a:pt x="1362736" y="0"/>
                </a:lnTo>
                <a:lnTo>
                  <a:pt x="1362736" y="1957305"/>
                </a:lnTo>
                <a:lnTo>
                  <a:pt x="0" y="1957305"/>
                </a:lnTo>
                <a:lnTo>
                  <a:pt x="0" y="0"/>
                </a:lnTo>
                <a:close/>
              </a:path>
            </a:pathLst>
          </a:custGeom>
          <a:blipFill>
            <a:blip r:embed="rId5"/>
            <a:stretch>
              <a:fillRect/>
            </a:stretch>
          </a:blipFill>
        </p:spPr>
      </p:sp>
      <p:sp>
        <p:nvSpPr>
          <p:cNvPr id="16" name="TextBox 16"/>
          <p:cNvSpPr txBox="1"/>
          <p:nvPr/>
        </p:nvSpPr>
        <p:spPr>
          <a:xfrm>
            <a:off x="13697290" y="8886876"/>
            <a:ext cx="3303414" cy="272126"/>
          </a:xfrm>
          <a:prstGeom prst="rect">
            <a:avLst/>
          </a:prstGeom>
        </p:spPr>
        <p:txBody>
          <a:bodyPr lIns="0" tIns="0" rIns="0" bIns="0" rtlCol="0" anchor="t">
            <a:spAutoFit/>
          </a:bodyPr>
          <a:lstStyle/>
          <a:p>
            <a:pPr algn="ctr">
              <a:lnSpc>
                <a:spcPts val="2250"/>
              </a:lnSpc>
            </a:pPr>
            <a:r>
              <a:rPr lang="en-US" sz="1607" dirty="0">
                <a:solidFill>
                  <a:srgbClr val="FFFFFF"/>
                </a:solidFill>
                <a:latin typeface="Montserrat" panose="00000500000000000000" pitchFamily="2" charset="0"/>
                <a:ea typeface="TT Norms"/>
                <a:cs typeface="TT Norms"/>
                <a:sym typeface="TT Norms"/>
              </a:rPr>
              <a:t>@Analytical Framework</a:t>
            </a:r>
          </a:p>
        </p:txBody>
      </p:sp>
      <p:sp>
        <p:nvSpPr>
          <p:cNvPr id="17" name="TextBox 17"/>
          <p:cNvSpPr txBox="1"/>
          <p:nvPr/>
        </p:nvSpPr>
        <p:spPr>
          <a:xfrm>
            <a:off x="1028700" y="4919016"/>
            <a:ext cx="9822887" cy="1291316"/>
          </a:xfrm>
          <a:prstGeom prst="rect">
            <a:avLst/>
          </a:prstGeom>
        </p:spPr>
        <p:txBody>
          <a:bodyPr lIns="0" tIns="0" rIns="0" bIns="0" rtlCol="0" anchor="t">
            <a:spAutoFit/>
          </a:bodyPr>
          <a:lstStyle/>
          <a:p>
            <a:pPr algn="l">
              <a:lnSpc>
                <a:spcPts val="11447"/>
              </a:lnSpc>
            </a:pPr>
            <a:r>
              <a:rPr lang="en-US" sz="4800" dirty="0">
                <a:solidFill>
                  <a:srgbClr val="FFFFFF"/>
                </a:solidFill>
                <a:latin typeface="Montserrat" panose="00000500000000000000" pitchFamily="2" charset="0"/>
                <a:ea typeface="Etna Sans Serif"/>
                <a:cs typeface="Etna Sans Serif"/>
                <a:sym typeface="Etna Sans Serif"/>
              </a:rPr>
              <a:t>The Daily Grind Coffee Shop</a:t>
            </a:r>
          </a:p>
        </p:txBody>
      </p:sp>
      <p:sp>
        <p:nvSpPr>
          <p:cNvPr id="18" name="TextBox 18"/>
          <p:cNvSpPr txBox="1"/>
          <p:nvPr/>
        </p:nvSpPr>
        <p:spPr>
          <a:xfrm>
            <a:off x="1034355" y="6294508"/>
            <a:ext cx="8397990" cy="705321"/>
          </a:xfrm>
          <a:prstGeom prst="rect">
            <a:avLst/>
          </a:prstGeom>
        </p:spPr>
        <p:txBody>
          <a:bodyPr lIns="0" tIns="0" rIns="0" bIns="0" rtlCol="0" anchor="t">
            <a:spAutoFit/>
          </a:bodyPr>
          <a:lstStyle/>
          <a:p>
            <a:pPr algn="just">
              <a:lnSpc>
                <a:spcPts val="2799"/>
              </a:lnSpc>
            </a:pPr>
            <a:r>
              <a:rPr lang="en-US" sz="1999" dirty="0">
                <a:solidFill>
                  <a:srgbClr val="FFFFFF"/>
                </a:solidFill>
                <a:latin typeface="Montserrat" panose="00000500000000000000" pitchFamily="2" charset="0"/>
                <a:ea typeface="TT Norms"/>
                <a:cs typeface="TT Norms"/>
                <a:sym typeface="TT Norms"/>
              </a:rPr>
              <a:t>The Daily Grind – local small, independent artisanal coffee shop known for high-quality coffee &amp; friendly, skilled baristas</a:t>
            </a:r>
          </a:p>
        </p:txBody>
      </p:sp>
      <p:grpSp>
        <p:nvGrpSpPr>
          <p:cNvPr id="21" name="Group 20">
            <a:extLst>
              <a:ext uri="{FF2B5EF4-FFF2-40B4-BE49-F238E27FC236}">
                <a16:creationId xmlns:a16="http://schemas.microsoft.com/office/drawing/2014/main" id="{436CC94D-A3EE-5137-5779-E83AE2449901}"/>
              </a:ext>
            </a:extLst>
          </p:cNvPr>
          <p:cNvGrpSpPr/>
          <p:nvPr/>
        </p:nvGrpSpPr>
        <p:grpSpPr>
          <a:xfrm>
            <a:off x="1028700" y="1028700"/>
            <a:ext cx="3339646" cy="636682"/>
            <a:chOff x="1028700" y="1028700"/>
            <a:chExt cx="3339646" cy="636682"/>
          </a:xfrm>
        </p:grpSpPr>
        <p:sp>
          <p:nvSpPr>
            <p:cNvPr id="2" name="Freeform 2"/>
            <p:cNvSpPr/>
            <p:nvPr/>
          </p:nvSpPr>
          <p:spPr>
            <a:xfrm>
              <a:off x="1028700" y="1028700"/>
              <a:ext cx="523237" cy="636682"/>
            </a:xfrm>
            <a:custGeom>
              <a:avLst/>
              <a:gdLst/>
              <a:ahLst/>
              <a:cxnLst/>
              <a:rect l="l" t="t" r="r" b="b"/>
              <a:pathLst>
                <a:path w="523237" h="636682">
                  <a:moveTo>
                    <a:pt x="0" y="0"/>
                  </a:moveTo>
                  <a:lnTo>
                    <a:pt x="523237" y="0"/>
                  </a:lnTo>
                  <a:lnTo>
                    <a:pt x="523237" y="636682"/>
                  </a:lnTo>
                  <a:lnTo>
                    <a:pt x="0" y="6366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p:cNvSpPr txBox="1"/>
            <p:nvPr/>
          </p:nvSpPr>
          <p:spPr>
            <a:xfrm>
              <a:off x="1493748" y="1097742"/>
              <a:ext cx="2874598" cy="498598"/>
            </a:xfrm>
            <a:prstGeom prst="rect">
              <a:avLst/>
            </a:prstGeom>
          </p:spPr>
          <p:txBody>
            <a:bodyPr wrap="square" lIns="0" tIns="0" rIns="0" bIns="0" rtlCol="0" anchor="t">
              <a:spAutoFit/>
            </a:bodyPr>
            <a:lstStyle/>
            <a:p>
              <a:pPr algn="r">
                <a:lnSpc>
                  <a:spcPts val="3964"/>
                </a:lnSpc>
              </a:pPr>
              <a:r>
                <a:rPr lang="en-US" sz="3200" b="1" dirty="0">
                  <a:solidFill>
                    <a:srgbClr val="FFFFFF"/>
                  </a:solidFill>
                  <a:latin typeface="Baguet Script" panose="00000500000000000000" pitchFamily="2" charset="0"/>
                  <a:ea typeface="TT Norms Bold"/>
                  <a:cs typeface="TT Norms Bold"/>
                  <a:sym typeface="TT Norms Bold"/>
                </a:rPr>
                <a:t>The Daily Grind </a:t>
              </a:r>
            </a:p>
          </p:txBody>
        </p:sp>
      </p:grpSp>
      <p:sp>
        <p:nvSpPr>
          <p:cNvPr id="20" name="TextBox 20"/>
          <p:cNvSpPr txBox="1"/>
          <p:nvPr/>
        </p:nvSpPr>
        <p:spPr>
          <a:xfrm>
            <a:off x="1287297" y="8886876"/>
            <a:ext cx="3303414" cy="271869"/>
          </a:xfrm>
          <a:prstGeom prst="rect">
            <a:avLst/>
          </a:prstGeom>
        </p:spPr>
        <p:txBody>
          <a:bodyPr wrap="square" lIns="0" tIns="0" rIns="0" bIns="0" rtlCol="0" anchor="t">
            <a:spAutoFit/>
          </a:bodyPr>
          <a:lstStyle/>
          <a:p>
            <a:pPr algn="ctr">
              <a:lnSpc>
                <a:spcPts val="2250"/>
              </a:lnSpc>
            </a:pPr>
            <a:r>
              <a:rPr lang="en-US" sz="1600" b="1" dirty="0">
                <a:solidFill>
                  <a:srgbClr val="FFFFFF"/>
                </a:solidFill>
                <a:latin typeface="Montserrat" panose="00000500000000000000" pitchFamily="2" charset="0"/>
                <a:ea typeface="TT Norms"/>
                <a:cs typeface="TT Norms"/>
                <a:sym typeface="TT Norms"/>
              </a:rPr>
              <a:t>Analyst: </a:t>
            </a:r>
            <a:r>
              <a:rPr lang="en-US" sz="1600" dirty="0">
                <a:solidFill>
                  <a:srgbClr val="FFFFFF"/>
                </a:solidFill>
                <a:latin typeface="Montserrat" panose="00000500000000000000" pitchFamily="2" charset="0"/>
                <a:ea typeface="TT Norms"/>
                <a:cs typeface="TT Norms"/>
                <a:sym typeface="TT Norms"/>
              </a:rPr>
              <a:t>Jitendra Manasingh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1"/>
          <p:cNvSpPr txBox="1"/>
          <p:nvPr/>
        </p:nvSpPr>
        <p:spPr>
          <a:xfrm>
            <a:off x="1113576" y="908170"/>
            <a:ext cx="16674071" cy="1196033"/>
          </a:xfrm>
          <a:prstGeom prst="rect">
            <a:avLst/>
          </a:prstGeom>
        </p:spPr>
        <p:txBody>
          <a:bodyPr wrap="square" lIns="0" tIns="0" rIns="0" bIns="0" rtlCol="0" anchor="t">
            <a:spAutoFit/>
          </a:bodyPr>
          <a:lstStyle/>
          <a:p>
            <a:pPr>
              <a:lnSpc>
                <a:spcPts val="9810"/>
              </a:lnSpc>
            </a:pPr>
            <a:r>
              <a:rPr lang="en-US" sz="7200" b="1" dirty="0">
                <a:solidFill>
                  <a:srgbClr val="451E0E"/>
                </a:solidFill>
                <a:latin typeface="+mj-lt"/>
                <a:ea typeface="Etna Sans Serif"/>
                <a:cs typeface="Etna Sans Serif"/>
                <a:sym typeface="Etna Sans Serif"/>
              </a:rPr>
              <a:t>Strategic Recommendations</a:t>
            </a:r>
          </a:p>
        </p:txBody>
      </p:sp>
      <p:sp>
        <p:nvSpPr>
          <p:cNvPr id="13" name="Freeform 13"/>
          <p:cNvSpPr/>
          <p:nvPr/>
        </p:nvSpPr>
        <p:spPr>
          <a:xfrm>
            <a:off x="-2819400" y="8082432"/>
            <a:ext cx="6247789" cy="6271306"/>
          </a:xfrm>
          <a:custGeom>
            <a:avLst/>
            <a:gdLst/>
            <a:ahLst/>
            <a:cxnLst/>
            <a:rect l="l" t="t" r="r" b="b"/>
            <a:pathLst>
              <a:path w="6247789" h="6271306">
                <a:moveTo>
                  <a:pt x="0" y="0"/>
                </a:moveTo>
                <a:lnTo>
                  <a:pt x="6247789" y="0"/>
                </a:lnTo>
                <a:lnTo>
                  <a:pt x="6247789" y="6271305"/>
                </a:lnTo>
                <a:lnTo>
                  <a:pt x="0" y="6271305"/>
                </a:lnTo>
                <a:lnTo>
                  <a:pt x="0" y="0"/>
                </a:lnTo>
                <a:close/>
              </a:path>
            </a:pathLst>
          </a:custGeom>
          <a:blipFill>
            <a:blip r:embed="rId2"/>
            <a:stretch>
              <a:fillRect/>
            </a:stretch>
          </a:blipFill>
        </p:spPr>
      </p:sp>
      <p:sp>
        <p:nvSpPr>
          <p:cNvPr id="14" name="Freeform 14"/>
          <p:cNvSpPr/>
          <p:nvPr/>
        </p:nvSpPr>
        <p:spPr>
          <a:xfrm>
            <a:off x="15164105" y="7958652"/>
            <a:ext cx="6247789" cy="6271306"/>
          </a:xfrm>
          <a:custGeom>
            <a:avLst/>
            <a:gdLst/>
            <a:ahLst/>
            <a:cxnLst/>
            <a:rect l="l" t="t" r="r" b="b"/>
            <a:pathLst>
              <a:path w="6247789" h="6271306">
                <a:moveTo>
                  <a:pt x="0" y="0"/>
                </a:moveTo>
                <a:lnTo>
                  <a:pt x="6247788" y="0"/>
                </a:lnTo>
                <a:lnTo>
                  <a:pt x="6247788" y="6271306"/>
                </a:lnTo>
                <a:lnTo>
                  <a:pt x="0" y="6271306"/>
                </a:lnTo>
                <a:lnTo>
                  <a:pt x="0" y="0"/>
                </a:lnTo>
                <a:close/>
              </a:path>
            </a:pathLst>
          </a:custGeom>
          <a:blipFill>
            <a:blip r:embed="rId2"/>
            <a:stretch>
              <a:fillRect/>
            </a:stretch>
          </a:blipFill>
        </p:spPr>
      </p:sp>
      <p:sp>
        <p:nvSpPr>
          <p:cNvPr id="15" name="Freeform 15"/>
          <p:cNvSpPr/>
          <p:nvPr/>
        </p:nvSpPr>
        <p:spPr>
          <a:xfrm>
            <a:off x="14597449" y="-2186791"/>
            <a:ext cx="6247789" cy="6271306"/>
          </a:xfrm>
          <a:custGeom>
            <a:avLst/>
            <a:gdLst/>
            <a:ahLst/>
            <a:cxnLst/>
            <a:rect l="l" t="t" r="r" b="b"/>
            <a:pathLst>
              <a:path w="6247789" h="6271306">
                <a:moveTo>
                  <a:pt x="0" y="0"/>
                </a:moveTo>
                <a:lnTo>
                  <a:pt x="6247788" y="0"/>
                </a:lnTo>
                <a:lnTo>
                  <a:pt x="6247788" y="6271306"/>
                </a:lnTo>
                <a:lnTo>
                  <a:pt x="0" y="6271306"/>
                </a:lnTo>
                <a:lnTo>
                  <a:pt x="0" y="0"/>
                </a:lnTo>
                <a:close/>
              </a:path>
            </a:pathLst>
          </a:custGeom>
          <a:blipFill>
            <a:blip r:embed="rId2"/>
            <a:stretch>
              <a:fillRect/>
            </a:stretch>
          </a:blipFill>
        </p:spPr>
      </p:sp>
      <p:sp>
        <p:nvSpPr>
          <p:cNvPr id="16" name="Freeform 16"/>
          <p:cNvSpPr/>
          <p:nvPr/>
        </p:nvSpPr>
        <p:spPr>
          <a:xfrm>
            <a:off x="7104658" y="-4605924"/>
            <a:ext cx="6247789" cy="5480446"/>
          </a:xfrm>
          <a:custGeom>
            <a:avLst/>
            <a:gdLst/>
            <a:ahLst/>
            <a:cxnLst/>
            <a:rect l="l" t="t" r="r" b="b"/>
            <a:pathLst>
              <a:path w="6247789" h="5480446">
                <a:moveTo>
                  <a:pt x="0" y="0"/>
                </a:moveTo>
                <a:lnTo>
                  <a:pt x="6247788" y="0"/>
                </a:lnTo>
                <a:lnTo>
                  <a:pt x="6247788" y="5480446"/>
                </a:lnTo>
                <a:lnTo>
                  <a:pt x="0" y="5480446"/>
                </a:lnTo>
                <a:lnTo>
                  <a:pt x="0" y="0"/>
                </a:lnTo>
                <a:close/>
              </a:path>
            </a:pathLst>
          </a:custGeom>
          <a:blipFill>
            <a:blip r:embed="rId2"/>
            <a:stretch>
              <a:fillRect b="-14430"/>
            </a:stretch>
          </a:blipFill>
        </p:spPr>
      </p:sp>
      <p:grpSp>
        <p:nvGrpSpPr>
          <p:cNvPr id="4" name="Group 3">
            <a:extLst>
              <a:ext uri="{FF2B5EF4-FFF2-40B4-BE49-F238E27FC236}">
                <a16:creationId xmlns:a16="http://schemas.microsoft.com/office/drawing/2014/main" id="{3F91E398-4F02-2DD6-176D-63B2C9C12C3B}"/>
              </a:ext>
            </a:extLst>
          </p:cNvPr>
          <p:cNvGrpSpPr/>
          <p:nvPr/>
        </p:nvGrpSpPr>
        <p:grpSpPr>
          <a:xfrm>
            <a:off x="1113576" y="2552700"/>
            <a:ext cx="16349744" cy="1923536"/>
            <a:chOff x="1113576" y="2713069"/>
            <a:chExt cx="16349744" cy="1923536"/>
          </a:xfrm>
        </p:grpSpPr>
        <p:sp>
          <p:nvSpPr>
            <p:cNvPr id="22" name="TextBox 21">
              <a:extLst>
                <a:ext uri="{FF2B5EF4-FFF2-40B4-BE49-F238E27FC236}">
                  <a16:creationId xmlns:a16="http://schemas.microsoft.com/office/drawing/2014/main" id="{CBB32DA0-9904-0F1D-AE3B-D31AD6353C10}"/>
                </a:ext>
              </a:extLst>
            </p:cNvPr>
            <p:cNvSpPr txBox="1"/>
            <p:nvPr/>
          </p:nvSpPr>
          <p:spPr>
            <a:xfrm>
              <a:off x="1113576" y="2713069"/>
              <a:ext cx="12297506" cy="461665"/>
            </a:xfrm>
            <a:prstGeom prst="rect">
              <a:avLst/>
            </a:prstGeom>
            <a:noFill/>
          </p:spPr>
          <p:txBody>
            <a:bodyPr wrap="square">
              <a:spAutoFit/>
            </a:bodyPr>
            <a:lstStyle/>
            <a:p>
              <a:r>
                <a:rPr lang="en-US" sz="2400" b="1" dirty="0">
                  <a:ln/>
                  <a:solidFill>
                    <a:srgbClr val="451E0E"/>
                  </a:solidFill>
                  <a:latin typeface="+mj-lt"/>
                  <a:ea typeface="Roboto"/>
                  <a:cs typeface="Roboto"/>
                  <a:rtl val="0"/>
                </a:rPr>
                <a:t>Leverage Strengths and Opportunities:</a:t>
              </a:r>
            </a:p>
          </p:txBody>
        </p:sp>
        <p:sp>
          <p:nvSpPr>
            <p:cNvPr id="24" name="TextBox 23">
              <a:extLst>
                <a:ext uri="{FF2B5EF4-FFF2-40B4-BE49-F238E27FC236}">
                  <a16:creationId xmlns:a16="http://schemas.microsoft.com/office/drawing/2014/main" id="{30C9B9D4-F9E7-CC16-83B9-FDCC0204D670}"/>
                </a:ext>
              </a:extLst>
            </p:cNvPr>
            <p:cNvSpPr txBox="1"/>
            <p:nvPr/>
          </p:nvSpPr>
          <p:spPr>
            <a:xfrm>
              <a:off x="1113576" y="3211343"/>
              <a:ext cx="16349744" cy="1425262"/>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en-US" sz="2000" dirty="0">
                  <a:ln/>
                  <a:solidFill>
                    <a:srgbClr val="451E0E"/>
                  </a:solidFill>
                  <a:latin typeface="+mj-lt"/>
                  <a:ea typeface="Roboto"/>
                  <a:cs typeface="Roboto"/>
                  <a:rtl val="0"/>
                </a:rPr>
                <a:t>Introduce a mobile app for pre-ordering to enhance customer convenience and optimize peak hour traffic.</a:t>
              </a:r>
            </a:p>
            <a:p>
              <a:pPr marL="342900" indent="-342900" algn="l">
                <a:lnSpc>
                  <a:spcPct val="150000"/>
                </a:lnSpc>
                <a:buFont typeface="Arial" panose="020B0604020202020204" pitchFamily="34" charset="0"/>
                <a:buChar char="•"/>
              </a:pPr>
              <a:r>
                <a:rPr lang="en-US" sz="2000" dirty="0">
                  <a:ln/>
                  <a:solidFill>
                    <a:srgbClr val="451E0E"/>
                  </a:solidFill>
                  <a:latin typeface="+mj-lt"/>
                  <a:ea typeface="Roboto"/>
                  <a:cs typeface="Roboto"/>
                  <a:rtl val="0"/>
                </a:rPr>
                <a:t>Utilize local marketing campaigns that highlight the shop's artisanal coffee and community-focused values to attract new customers from the office building</a:t>
              </a:r>
              <a:r>
                <a:rPr lang="en-US" sz="2000" b="0" i="0" dirty="0">
                  <a:solidFill>
                    <a:srgbClr val="374151"/>
                  </a:solidFill>
                  <a:effectLst/>
                  <a:latin typeface="+mj-lt"/>
                </a:rPr>
                <a:t>.</a:t>
              </a:r>
              <a:endParaRPr lang="en-US" sz="2000" dirty="0">
                <a:latin typeface="+mj-lt"/>
              </a:endParaRPr>
            </a:p>
          </p:txBody>
        </p:sp>
      </p:grpSp>
      <p:grpSp>
        <p:nvGrpSpPr>
          <p:cNvPr id="3" name="Group 2">
            <a:extLst>
              <a:ext uri="{FF2B5EF4-FFF2-40B4-BE49-F238E27FC236}">
                <a16:creationId xmlns:a16="http://schemas.microsoft.com/office/drawing/2014/main" id="{60D3D0B2-83EA-5990-0243-3AD40380860A}"/>
              </a:ext>
            </a:extLst>
          </p:cNvPr>
          <p:cNvGrpSpPr/>
          <p:nvPr/>
        </p:nvGrpSpPr>
        <p:grpSpPr>
          <a:xfrm>
            <a:off x="1113576" y="4804617"/>
            <a:ext cx="16972270" cy="1425262"/>
            <a:chOff x="1087130" y="4979033"/>
            <a:chExt cx="16972270" cy="1425262"/>
          </a:xfrm>
        </p:grpSpPr>
        <p:sp>
          <p:nvSpPr>
            <p:cNvPr id="26" name="TextBox 25">
              <a:extLst>
                <a:ext uri="{FF2B5EF4-FFF2-40B4-BE49-F238E27FC236}">
                  <a16:creationId xmlns:a16="http://schemas.microsoft.com/office/drawing/2014/main" id="{5E73037D-FBBE-CED6-26D4-565E155465B2}"/>
                </a:ext>
              </a:extLst>
            </p:cNvPr>
            <p:cNvSpPr txBox="1"/>
            <p:nvPr/>
          </p:nvSpPr>
          <p:spPr>
            <a:xfrm>
              <a:off x="1087130" y="4979033"/>
              <a:ext cx="12298680" cy="461665"/>
            </a:xfrm>
            <a:prstGeom prst="rect">
              <a:avLst/>
            </a:prstGeom>
            <a:noFill/>
          </p:spPr>
          <p:txBody>
            <a:bodyPr wrap="square">
              <a:spAutoFit/>
            </a:bodyPr>
            <a:lstStyle/>
            <a:p>
              <a:pPr>
                <a:buNone/>
              </a:pPr>
              <a:r>
                <a:rPr lang="en-US" sz="2400" b="1" dirty="0">
                  <a:ln/>
                  <a:solidFill>
                    <a:srgbClr val="451E0E"/>
                  </a:solidFill>
                  <a:latin typeface="+mj-lt"/>
                  <a:ea typeface="Roboto"/>
                  <a:cs typeface="Roboto"/>
                  <a:rtl val="0"/>
                </a:rPr>
                <a:t>Address Weaknesses:</a:t>
              </a:r>
            </a:p>
          </p:txBody>
        </p:sp>
        <p:sp>
          <p:nvSpPr>
            <p:cNvPr id="28" name="TextBox 27">
              <a:extLst>
                <a:ext uri="{FF2B5EF4-FFF2-40B4-BE49-F238E27FC236}">
                  <a16:creationId xmlns:a16="http://schemas.microsoft.com/office/drawing/2014/main" id="{AE8F8F0C-FB5D-DF9A-30FE-7AA29DD6001B}"/>
                </a:ext>
              </a:extLst>
            </p:cNvPr>
            <p:cNvSpPr txBox="1"/>
            <p:nvPr/>
          </p:nvSpPr>
          <p:spPr>
            <a:xfrm>
              <a:off x="1102370" y="5440698"/>
              <a:ext cx="16957030" cy="963597"/>
            </a:xfrm>
            <a:prstGeom prst="rect">
              <a:avLst/>
            </a:prstGeom>
            <a:noFill/>
          </p:spPr>
          <p:txBody>
            <a:bodyPr wrap="square">
              <a:spAutoFit/>
            </a:bodyPr>
            <a:lstStyle>
              <a:defPPr>
                <a:defRPr lang="en-US"/>
              </a:defPPr>
              <a:lvl1pPr marL="342900" indent="-342900">
                <a:buFont typeface="Arial" panose="020B0604020202020204" pitchFamily="34" charset="0"/>
                <a:buChar char="•"/>
                <a:defRPr sz="2200">
                  <a:ln/>
                  <a:solidFill>
                    <a:srgbClr val="451E0E"/>
                  </a:solidFill>
                  <a:latin typeface="TT Norms" panose="020B0604020202020204" charset="0"/>
                  <a:ea typeface="Roboto"/>
                  <a:cs typeface="Roboto"/>
                  <a:rtl val="0"/>
                </a:defRPr>
              </a:lvl1pPr>
            </a:lstStyle>
            <a:p>
              <a:pPr>
                <a:lnSpc>
                  <a:spcPct val="150000"/>
                </a:lnSpc>
              </a:pPr>
              <a:r>
                <a:rPr lang="en-US" sz="2000" dirty="0">
                  <a:latin typeface="+mj-lt"/>
                </a:rPr>
                <a:t>Consider expanding the cafe space or optimizing layout to better accommodate peak hours and reduce crowding.</a:t>
              </a:r>
            </a:p>
            <a:p>
              <a:pPr>
                <a:lnSpc>
                  <a:spcPct val="150000"/>
                </a:lnSpc>
              </a:pPr>
              <a:r>
                <a:rPr lang="en-US" sz="2000" dirty="0">
                  <a:latin typeface="+mj-lt"/>
                </a:rPr>
                <a:t>Implement a social media strategy that engages customers and promotes special promotions, making the brand more visible</a:t>
              </a:r>
            </a:p>
          </p:txBody>
        </p:sp>
      </p:grpSp>
      <p:grpSp>
        <p:nvGrpSpPr>
          <p:cNvPr id="2" name="Group 1">
            <a:extLst>
              <a:ext uri="{FF2B5EF4-FFF2-40B4-BE49-F238E27FC236}">
                <a16:creationId xmlns:a16="http://schemas.microsoft.com/office/drawing/2014/main" id="{9F13D4A4-CD7B-CAC1-D707-22E15CAC7863}"/>
              </a:ext>
            </a:extLst>
          </p:cNvPr>
          <p:cNvGrpSpPr/>
          <p:nvPr/>
        </p:nvGrpSpPr>
        <p:grpSpPr>
          <a:xfrm>
            <a:off x="1113576" y="6558260"/>
            <a:ext cx="17195008" cy="1951690"/>
            <a:chOff x="1140022" y="6718629"/>
            <a:chExt cx="17195008" cy="1951690"/>
          </a:xfrm>
        </p:grpSpPr>
        <p:sp>
          <p:nvSpPr>
            <p:cNvPr id="30" name="TextBox 29">
              <a:extLst>
                <a:ext uri="{FF2B5EF4-FFF2-40B4-BE49-F238E27FC236}">
                  <a16:creationId xmlns:a16="http://schemas.microsoft.com/office/drawing/2014/main" id="{3B0088CE-2AF0-5799-FA96-93B0ABF55523}"/>
                </a:ext>
              </a:extLst>
            </p:cNvPr>
            <p:cNvSpPr txBox="1"/>
            <p:nvPr/>
          </p:nvSpPr>
          <p:spPr>
            <a:xfrm>
              <a:off x="1140022" y="6718629"/>
              <a:ext cx="12298680" cy="461665"/>
            </a:xfrm>
            <a:prstGeom prst="rect">
              <a:avLst/>
            </a:prstGeom>
            <a:noFill/>
          </p:spPr>
          <p:txBody>
            <a:bodyPr wrap="square">
              <a:spAutoFit/>
            </a:bodyPr>
            <a:lstStyle/>
            <a:p>
              <a:r>
                <a:rPr lang="en-US" sz="2400" b="1" dirty="0">
                  <a:ln/>
                  <a:solidFill>
                    <a:srgbClr val="451E0E"/>
                  </a:solidFill>
                  <a:latin typeface="+mj-lt"/>
                  <a:ea typeface="Roboto"/>
                  <a:cs typeface="Roboto"/>
                  <a:rtl val="0"/>
                </a:rPr>
                <a:t>Mitigate Threats:</a:t>
              </a:r>
            </a:p>
          </p:txBody>
        </p:sp>
        <p:sp>
          <p:nvSpPr>
            <p:cNvPr id="31" name="TextBox 30">
              <a:extLst>
                <a:ext uri="{FF2B5EF4-FFF2-40B4-BE49-F238E27FC236}">
                  <a16:creationId xmlns:a16="http://schemas.microsoft.com/office/drawing/2014/main" id="{3B9CB2B8-6E9E-D450-FD5E-A11F6DE5BB97}"/>
                </a:ext>
              </a:extLst>
            </p:cNvPr>
            <p:cNvSpPr txBox="1"/>
            <p:nvPr/>
          </p:nvSpPr>
          <p:spPr>
            <a:xfrm>
              <a:off x="1140022" y="7245057"/>
              <a:ext cx="17195008" cy="1425262"/>
            </a:xfrm>
            <a:prstGeom prst="rect">
              <a:avLst/>
            </a:prstGeom>
            <a:noFill/>
          </p:spPr>
          <p:txBody>
            <a:bodyPr wrap="square">
              <a:spAutoFit/>
            </a:bodyPr>
            <a:lstStyle>
              <a:defPPr>
                <a:defRPr lang="en-US"/>
              </a:defPPr>
              <a:lvl1pPr marL="342900" indent="-342900">
                <a:buFont typeface="Arial" panose="020B0604020202020204" pitchFamily="34" charset="0"/>
                <a:buChar char="•"/>
                <a:defRPr sz="2200">
                  <a:ln/>
                  <a:solidFill>
                    <a:srgbClr val="451E0E"/>
                  </a:solidFill>
                  <a:latin typeface="TT Norms" panose="020B0604020202020204" charset="0"/>
                  <a:ea typeface="Roboto"/>
                  <a:cs typeface="Roboto"/>
                  <a:rtl val="0"/>
                </a:defRPr>
              </a:lvl1pPr>
            </a:lstStyle>
            <a:p>
              <a:pPr>
                <a:lnSpc>
                  <a:spcPct val="150000"/>
                </a:lnSpc>
              </a:pPr>
              <a:r>
                <a:rPr lang="en-US" sz="2000" dirty="0">
                  <a:latin typeface="+mj-lt"/>
                </a:rPr>
                <a:t>Differentiate the menu by offering unique seasonal drinks and bakery items that competitors do not provide, </a:t>
              </a:r>
            </a:p>
            <a:p>
              <a:pPr marL="0" indent="0">
                <a:lnSpc>
                  <a:spcPct val="150000"/>
                </a:lnSpc>
                <a:buNone/>
              </a:pPr>
              <a:r>
                <a:rPr lang="en-US" sz="2000" dirty="0">
                  <a:latin typeface="+mj-lt"/>
                </a:rPr>
                <a:t>      creating a niche market.</a:t>
              </a:r>
            </a:p>
            <a:p>
              <a:pPr>
                <a:lnSpc>
                  <a:spcPct val="150000"/>
                </a:lnSpc>
              </a:pPr>
              <a:r>
                <a:rPr lang="en-US" sz="2000" dirty="0">
                  <a:latin typeface="+mj-lt"/>
                </a:rPr>
                <a:t>Monitor coffee supply costs and explore local sourcing options to manage expenses effectively without sacrificing quality.</a:t>
              </a:r>
            </a:p>
          </p:txBody>
        </p:sp>
      </p:grpSp>
      <p:pic>
        <p:nvPicPr>
          <p:cNvPr id="32" name="Picture 31">
            <a:extLst>
              <a:ext uri="{FF2B5EF4-FFF2-40B4-BE49-F238E27FC236}">
                <a16:creationId xmlns:a16="http://schemas.microsoft.com/office/drawing/2014/main" id="{D92A17B1-470B-DFBA-754A-241552EEE1D4}"/>
              </a:ext>
            </a:extLst>
          </p:cNvPr>
          <p:cNvPicPr>
            <a:picLocks noChangeAspect="1"/>
          </p:cNvPicPr>
          <p:nvPr/>
        </p:nvPicPr>
        <p:blipFill>
          <a:blip r:embed="rId3">
            <a:duotone>
              <a:schemeClr val="accent6">
                <a:shade val="45000"/>
                <a:satMod val="135000"/>
              </a:schemeClr>
              <a:prstClr val="white"/>
            </a:duotone>
          </a:blip>
          <a:stretch>
            <a:fillRect/>
          </a:stretch>
        </p:blipFill>
        <p:spPr>
          <a:xfrm>
            <a:off x="7731362" y="9141157"/>
            <a:ext cx="3906543" cy="9431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35D34"/>
        </a:solidFill>
        <a:effectLst/>
      </p:bgPr>
    </p:bg>
    <p:spTree>
      <p:nvGrpSpPr>
        <p:cNvPr id="1" name=""/>
        <p:cNvGrpSpPr/>
        <p:nvPr/>
      </p:nvGrpSpPr>
      <p:grpSpPr>
        <a:xfrm>
          <a:off x="0" y="0"/>
          <a:ext cx="0" cy="0"/>
          <a:chOff x="0" y="0"/>
          <a:chExt cx="0" cy="0"/>
        </a:xfrm>
      </p:grpSpPr>
      <p:sp>
        <p:nvSpPr>
          <p:cNvPr id="3" name="TextBox 3"/>
          <p:cNvSpPr txBox="1"/>
          <p:nvPr/>
        </p:nvSpPr>
        <p:spPr>
          <a:xfrm>
            <a:off x="2226166" y="3147551"/>
            <a:ext cx="13835667" cy="2745768"/>
          </a:xfrm>
          <a:prstGeom prst="rect">
            <a:avLst/>
          </a:prstGeom>
        </p:spPr>
        <p:txBody>
          <a:bodyPr lIns="0" tIns="0" rIns="0" bIns="0" rtlCol="0" anchor="t">
            <a:spAutoFit/>
          </a:bodyPr>
          <a:lstStyle/>
          <a:p>
            <a:pPr algn="ctr">
              <a:lnSpc>
                <a:spcPts val="22433"/>
              </a:lnSpc>
            </a:pPr>
            <a:r>
              <a:rPr lang="en-US" sz="16023">
                <a:solidFill>
                  <a:srgbClr val="FFFFFF"/>
                </a:solidFill>
                <a:latin typeface="Etna Sans Serif"/>
                <a:ea typeface="Etna Sans Serif"/>
                <a:cs typeface="Etna Sans Serif"/>
                <a:sym typeface="Etna Sans Serif"/>
              </a:rPr>
              <a:t>THANK YOU</a:t>
            </a:r>
          </a:p>
        </p:txBody>
      </p:sp>
      <p:sp>
        <p:nvSpPr>
          <p:cNvPr id="4" name="Freeform 4"/>
          <p:cNvSpPr/>
          <p:nvPr/>
        </p:nvSpPr>
        <p:spPr>
          <a:xfrm>
            <a:off x="13786963" y="4651589"/>
            <a:ext cx="1362736" cy="1957306"/>
          </a:xfrm>
          <a:custGeom>
            <a:avLst/>
            <a:gdLst/>
            <a:ahLst/>
            <a:cxnLst/>
            <a:rect l="l" t="t" r="r" b="b"/>
            <a:pathLst>
              <a:path w="1362736" h="1957306">
                <a:moveTo>
                  <a:pt x="0" y="0"/>
                </a:moveTo>
                <a:lnTo>
                  <a:pt x="1362736" y="0"/>
                </a:lnTo>
                <a:lnTo>
                  <a:pt x="1362736" y="1957306"/>
                </a:lnTo>
                <a:lnTo>
                  <a:pt x="0" y="1957306"/>
                </a:lnTo>
                <a:lnTo>
                  <a:pt x="0" y="0"/>
                </a:lnTo>
                <a:close/>
              </a:path>
            </a:pathLst>
          </a:custGeom>
          <a:blipFill>
            <a:blip r:embed="rId2"/>
            <a:stretch>
              <a:fillRect/>
            </a:stretch>
          </a:blipFill>
        </p:spPr>
      </p:sp>
      <p:sp>
        <p:nvSpPr>
          <p:cNvPr id="7" name="Freeform 7"/>
          <p:cNvSpPr/>
          <p:nvPr/>
        </p:nvSpPr>
        <p:spPr>
          <a:xfrm>
            <a:off x="-2150906" y="6697606"/>
            <a:ext cx="8754145" cy="8787097"/>
          </a:xfrm>
          <a:custGeom>
            <a:avLst/>
            <a:gdLst/>
            <a:ahLst/>
            <a:cxnLst/>
            <a:rect l="l" t="t" r="r" b="b"/>
            <a:pathLst>
              <a:path w="8754145" h="8787097">
                <a:moveTo>
                  <a:pt x="0" y="0"/>
                </a:moveTo>
                <a:lnTo>
                  <a:pt x="8754145" y="0"/>
                </a:lnTo>
                <a:lnTo>
                  <a:pt x="8754145" y="8787097"/>
                </a:lnTo>
                <a:lnTo>
                  <a:pt x="0" y="8787097"/>
                </a:lnTo>
                <a:lnTo>
                  <a:pt x="0" y="0"/>
                </a:lnTo>
                <a:close/>
              </a:path>
            </a:pathLst>
          </a:custGeom>
          <a:blipFill>
            <a:blip r:embed="rId3"/>
            <a:stretch>
              <a:fillRect/>
            </a:stretch>
          </a:blipFill>
        </p:spPr>
      </p:sp>
      <p:sp>
        <p:nvSpPr>
          <p:cNvPr id="8" name="Freeform 8"/>
          <p:cNvSpPr/>
          <p:nvPr/>
        </p:nvSpPr>
        <p:spPr>
          <a:xfrm>
            <a:off x="11967507" y="-4413492"/>
            <a:ext cx="9031087" cy="9065081"/>
          </a:xfrm>
          <a:custGeom>
            <a:avLst/>
            <a:gdLst/>
            <a:ahLst/>
            <a:cxnLst/>
            <a:rect l="l" t="t" r="r" b="b"/>
            <a:pathLst>
              <a:path w="9031087" h="9065081">
                <a:moveTo>
                  <a:pt x="0" y="0"/>
                </a:moveTo>
                <a:lnTo>
                  <a:pt x="9031087" y="0"/>
                </a:lnTo>
                <a:lnTo>
                  <a:pt x="9031087" y="9065081"/>
                </a:lnTo>
                <a:lnTo>
                  <a:pt x="0" y="9065081"/>
                </a:lnTo>
                <a:lnTo>
                  <a:pt x="0" y="0"/>
                </a:lnTo>
                <a:close/>
              </a:path>
            </a:pathLst>
          </a:custGeom>
          <a:blipFill>
            <a:blip r:embed="rId3"/>
            <a:stretch>
              <a:fillRect/>
            </a:stretch>
          </a:blipFill>
        </p:spPr>
      </p:sp>
      <p:sp>
        <p:nvSpPr>
          <p:cNvPr id="9" name="Freeform 9"/>
          <p:cNvSpPr/>
          <p:nvPr/>
        </p:nvSpPr>
        <p:spPr>
          <a:xfrm>
            <a:off x="6603239" y="3631136"/>
            <a:ext cx="1590686" cy="1999105"/>
          </a:xfrm>
          <a:custGeom>
            <a:avLst/>
            <a:gdLst/>
            <a:ahLst/>
            <a:cxnLst/>
            <a:rect l="l" t="t" r="r" b="b"/>
            <a:pathLst>
              <a:path w="1590686" h="1999105">
                <a:moveTo>
                  <a:pt x="0" y="0"/>
                </a:moveTo>
                <a:lnTo>
                  <a:pt x="1590686" y="0"/>
                </a:lnTo>
                <a:lnTo>
                  <a:pt x="1590686" y="1999106"/>
                </a:lnTo>
                <a:lnTo>
                  <a:pt x="0" y="1999106"/>
                </a:lnTo>
                <a:lnTo>
                  <a:pt x="0" y="0"/>
                </a:lnTo>
                <a:close/>
              </a:path>
            </a:pathLst>
          </a:custGeom>
          <a:blipFill>
            <a:blip r:embed="rId4"/>
            <a:stretch>
              <a:fillRect/>
            </a:stretch>
          </a:blipFill>
        </p:spPr>
      </p:sp>
      <p:grpSp>
        <p:nvGrpSpPr>
          <p:cNvPr id="10" name="Group 9">
            <a:extLst>
              <a:ext uri="{FF2B5EF4-FFF2-40B4-BE49-F238E27FC236}">
                <a16:creationId xmlns:a16="http://schemas.microsoft.com/office/drawing/2014/main" id="{D7E29899-AEDE-D321-D393-2632B515D6FE}"/>
              </a:ext>
            </a:extLst>
          </p:cNvPr>
          <p:cNvGrpSpPr/>
          <p:nvPr/>
        </p:nvGrpSpPr>
        <p:grpSpPr>
          <a:xfrm>
            <a:off x="7162800" y="1104900"/>
            <a:ext cx="3339646" cy="636682"/>
            <a:chOff x="1028700" y="1028700"/>
            <a:chExt cx="3339646" cy="636682"/>
          </a:xfrm>
        </p:grpSpPr>
        <p:sp>
          <p:nvSpPr>
            <p:cNvPr id="11" name="Freeform 2">
              <a:extLst>
                <a:ext uri="{FF2B5EF4-FFF2-40B4-BE49-F238E27FC236}">
                  <a16:creationId xmlns:a16="http://schemas.microsoft.com/office/drawing/2014/main" id="{A3D06906-E27D-91EF-52E7-8FED933BF61D}"/>
                </a:ext>
              </a:extLst>
            </p:cNvPr>
            <p:cNvSpPr/>
            <p:nvPr/>
          </p:nvSpPr>
          <p:spPr>
            <a:xfrm>
              <a:off x="1028700" y="1028700"/>
              <a:ext cx="523237" cy="636682"/>
            </a:xfrm>
            <a:custGeom>
              <a:avLst/>
              <a:gdLst/>
              <a:ahLst/>
              <a:cxnLst/>
              <a:rect l="l" t="t" r="r" b="b"/>
              <a:pathLst>
                <a:path w="523237" h="636682">
                  <a:moveTo>
                    <a:pt x="0" y="0"/>
                  </a:moveTo>
                  <a:lnTo>
                    <a:pt x="523237" y="0"/>
                  </a:lnTo>
                  <a:lnTo>
                    <a:pt x="523237" y="636682"/>
                  </a:lnTo>
                  <a:lnTo>
                    <a:pt x="0" y="6366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9">
              <a:extLst>
                <a:ext uri="{FF2B5EF4-FFF2-40B4-BE49-F238E27FC236}">
                  <a16:creationId xmlns:a16="http://schemas.microsoft.com/office/drawing/2014/main" id="{D158E39E-C129-CF9B-C63A-0368114ABBF0}"/>
                </a:ext>
              </a:extLst>
            </p:cNvPr>
            <p:cNvSpPr txBox="1"/>
            <p:nvPr/>
          </p:nvSpPr>
          <p:spPr>
            <a:xfrm>
              <a:off x="1493748" y="1097742"/>
              <a:ext cx="2874598" cy="498598"/>
            </a:xfrm>
            <a:prstGeom prst="rect">
              <a:avLst/>
            </a:prstGeom>
          </p:spPr>
          <p:txBody>
            <a:bodyPr wrap="square" lIns="0" tIns="0" rIns="0" bIns="0" rtlCol="0" anchor="t">
              <a:spAutoFit/>
            </a:bodyPr>
            <a:lstStyle/>
            <a:p>
              <a:pPr algn="r">
                <a:lnSpc>
                  <a:spcPts val="3964"/>
                </a:lnSpc>
              </a:pPr>
              <a:r>
                <a:rPr lang="en-US" sz="3200" b="1" dirty="0">
                  <a:solidFill>
                    <a:srgbClr val="FFFFFF"/>
                  </a:solidFill>
                  <a:latin typeface="Baguet Script" panose="00000500000000000000" pitchFamily="2" charset="0"/>
                  <a:ea typeface="TT Norms Bold"/>
                  <a:cs typeface="TT Norms Bold"/>
                  <a:sym typeface="TT Norms Bold"/>
                </a:rPr>
                <a:t>The Daily Grind </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DFC19E"/>
        </a:solidFill>
        <a:effectLst/>
      </p:bgPr>
    </p:bg>
    <p:spTree>
      <p:nvGrpSpPr>
        <p:cNvPr id="1" name="">
          <a:extLst>
            <a:ext uri="{FF2B5EF4-FFF2-40B4-BE49-F238E27FC236}">
              <a16:creationId xmlns:a16="http://schemas.microsoft.com/office/drawing/2014/main" id="{1F269F24-2431-44DC-CAAF-68218479B18D}"/>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E6856143-0487-4FCC-6224-3001F226F650}"/>
              </a:ext>
            </a:extLst>
          </p:cNvPr>
          <p:cNvSpPr txBox="1"/>
          <p:nvPr/>
        </p:nvSpPr>
        <p:spPr>
          <a:xfrm>
            <a:off x="3789065" y="734997"/>
            <a:ext cx="10709870" cy="1127040"/>
          </a:xfrm>
          <a:prstGeom prst="rect">
            <a:avLst/>
          </a:prstGeom>
        </p:spPr>
        <p:txBody>
          <a:bodyPr lIns="0" tIns="0" rIns="0" bIns="0" rtlCol="0" anchor="t">
            <a:spAutoFit/>
          </a:bodyPr>
          <a:lstStyle/>
          <a:p>
            <a:pPr algn="ctr">
              <a:lnSpc>
                <a:spcPts val="9810"/>
              </a:lnSpc>
            </a:pPr>
            <a:r>
              <a:rPr lang="en-US" sz="6600" b="1" dirty="0">
                <a:ln/>
                <a:solidFill>
                  <a:srgbClr val="000000"/>
                </a:solidFill>
                <a:latin typeface="Century Gothic" panose="020B0502020202020204" pitchFamily="34" charset="0"/>
                <a:ea typeface="Roboto"/>
                <a:cs typeface="Roboto"/>
                <a:sym typeface="Etna Sans Serif"/>
                <a:rtl val="0"/>
              </a:rPr>
              <a:t>SWOT Analysis</a:t>
            </a:r>
          </a:p>
        </p:txBody>
      </p:sp>
      <p:sp>
        <p:nvSpPr>
          <p:cNvPr id="13" name="Freeform 13">
            <a:extLst>
              <a:ext uri="{FF2B5EF4-FFF2-40B4-BE49-F238E27FC236}">
                <a16:creationId xmlns:a16="http://schemas.microsoft.com/office/drawing/2014/main" id="{A38D1E63-FA66-462D-F99B-B4685B8DDFB0}"/>
              </a:ext>
            </a:extLst>
          </p:cNvPr>
          <p:cNvSpPr/>
          <p:nvPr/>
        </p:nvSpPr>
        <p:spPr>
          <a:xfrm>
            <a:off x="-2375256" y="8234245"/>
            <a:ext cx="6247789" cy="6271306"/>
          </a:xfrm>
          <a:custGeom>
            <a:avLst/>
            <a:gdLst/>
            <a:ahLst/>
            <a:cxnLst/>
            <a:rect l="l" t="t" r="r" b="b"/>
            <a:pathLst>
              <a:path w="6247789" h="6271306">
                <a:moveTo>
                  <a:pt x="0" y="0"/>
                </a:moveTo>
                <a:lnTo>
                  <a:pt x="6247789" y="0"/>
                </a:lnTo>
                <a:lnTo>
                  <a:pt x="6247789" y="6271305"/>
                </a:lnTo>
                <a:lnTo>
                  <a:pt x="0" y="6271305"/>
                </a:lnTo>
                <a:lnTo>
                  <a:pt x="0" y="0"/>
                </a:lnTo>
                <a:close/>
              </a:path>
            </a:pathLst>
          </a:custGeom>
          <a:blipFill>
            <a:blip r:embed="rId2"/>
            <a:stretch>
              <a:fillRect/>
            </a:stretch>
          </a:blipFill>
        </p:spPr>
      </p:sp>
      <p:sp>
        <p:nvSpPr>
          <p:cNvPr id="14" name="Freeform 14">
            <a:extLst>
              <a:ext uri="{FF2B5EF4-FFF2-40B4-BE49-F238E27FC236}">
                <a16:creationId xmlns:a16="http://schemas.microsoft.com/office/drawing/2014/main" id="{6B2E95A5-2F8A-2E43-DB9F-A24884860704}"/>
              </a:ext>
            </a:extLst>
          </p:cNvPr>
          <p:cNvSpPr/>
          <p:nvPr/>
        </p:nvSpPr>
        <p:spPr>
          <a:xfrm>
            <a:off x="15921993" y="8234245"/>
            <a:ext cx="6247789" cy="6271306"/>
          </a:xfrm>
          <a:custGeom>
            <a:avLst/>
            <a:gdLst/>
            <a:ahLst/>
            <a:cxnLst/>
            <a:rect l="l" t="t" r="r" b="b"/>
            <a:pathLst>
              <a:path w="6247789" h="6271306">
                <a:moveTo>
                  <a:pt x="0" y="0"/>
                </a:moveTo>
                <a:lnTo>
                  <a:pt x="6247788" y="0"/>
                </a:lnTo>
                <a:lnTo>
                  <a:pt x="6247788" y="6271306"/>
                </a:lnTo>
                <a:lnTo>
                  <a:pt x="0" y="6271306"/>
                </a:lnTo>
                <a:lnTo>
                  <a:pt x="0" y="0"/>
                </a:lnTo>
                <a:close/>
              </a:path>
            </a:pathLst>
          </a:custGeom>
          <a:blipFill>
            <a:blip r:embed="rId2"/>
            <a:stretch>
              <a:fillRect/>
            </a:stretch>
          </a:blipFill>
        </p:spPr>
      </p:sp>
      <p:sp>
        <p:nvSpPr>
          <p:cNvPr id="15" name="Freeform 15">
            <a:extLst>
              <a:ext uri="{FF2B5EF4-FFF2-40B4-BE49-F238E27FC236}">
                <a16:creationId xmlns:a16="http://schemas.microsoft.com/office/drawing/2014/main" id="{D8A45B47-D7BB-BC80-C1B6-D4F9EFE8B3DF}"/>
              </a:ext>
            </a:extLst>
          </p:cNvPr>
          <p:cNvSpPr/>
          <p:nvPr/>
        </p:nvSpPr>
        <p:spPr>
          <a:xfrm>
            <a:off x="14498935" y="-2489905"/>
            <a:ext cx="6247789" cy="6271306"/>
          </a:xfrm>
          <a:custGeom>
            <a:avLst/>
            <a:gdLst/>
            <a:ahLst/>
            <a:cxnLst/>
            <a:rect l="l" t="t" r="r" b="b"/>
            <a:pathLst>
              <a:path w="6247789" h="6271306">
                <a:moveTo>
                  <a:pt x="0" y="0"/>
                </a:moveTo>
                <a:lnTo>
                  <a:pt x="6247788" y="0"/>
                </a:lnTo>
                <a:lnTo>
                  <a:pt x="6247788" y="6271306"/>
                </a:lnTo>
                <a:lnTo>
                  <a:pt x="0" y="6271306"/>
                </a:lnTo>
                <a:lnTo>
                  <a:pt x="0" y="0"/>
                </a:lnTo>
                <a:close/>
              </a:path>
            </a:pathLst>
          </a:custGeom>
          <a:blipFill>
            <a:blip r:embed="rId2"/>
            <a:stretch>
              <a:fillRect/>
            </a:stretch>
          </a:blipFill>
        </p:spPr>
      </p:sp>
      <p:sp>
        <p:nvSpPr>
          <p:cNvPr id="16" name="Freeform 16">
            <a:extLst>
              <a:ext uri="{FF2B5EF4-FFF2-40B4-BE49-F238E27FC236}">
                <a16:creationId xmlns:a16="http://schemas.microsoft.com/office/drawing/2014/main" id="{565E3174-C41C-EF75-91CF-E45342DC3FE1}"/>
              </a:ext>
            </a:extLst>
          </p:cNvPr>
          <p:cNvSpPr/>
          <p:nvPr/>
        </p:nvSpPr>
        <p:spPr>
          <a:xfrm>
            <a:off x="7478632" y="-4295929"/>
            <a:ext cx="6247789" cy="5480446"/>
          </a:xfrm>
          <a:custGeom>
            <a:avLst/>
            <a:gdLst/>
            <a:ahLst/>
            <a:cxnLst/>
            <a:rect l="l" t="t" r="r" b="b"/>
            <a:pathLst>
              <a:path w="6247789" h="5480446">
                <a:moveTo>
                  <a:pt x="0" y="0"/>
                </a:moveTo>
                <a:lnTo>
                  <a:pt x="6247788" y="0"/>
                </a:lnTo>
                <a:lnTo>
                  <a:pt x="6247788" y="5480446"/>
                </a:lnTo>
                <a:lnTo>
                  <a:pt x="0" y="5480446"/>
                </a:lnTo>
                <a:lnTo>
                  <a:pt x="0" y="0"/>
                </a:lnTo>
                <a:close/>
              </a:path>
            </a:pathLst>
          </a:custGeom>
          <a:blipFill>
            <a:blip r:embed="rId2"/>
            <a:stretch>
              <a:fillRect b="-14430"/>
            </a:stretch>
          </a:blipFill>
        </p:spPr>
      </p:sp>
      <p:sp>
        <p:nvSpPr>
          <p:cNvPr id="7" name="TextBox 6">
            <a:extLst>
              <a:ext uri="{FF2B5EF4-FFF2-40B4-BE49-F238E27FC236}">
                <a16:creationId xmlns:a16="http://schemas.microsoft.com/office/drawing/2014/main" id="{13FB30F6-692D-5B3A-DD84-90C8DFF02DAE}"/>
              </a:ext>
            </a:extLst>
          </p:cNvPr>
          <p:cNvSpPr txBox="1"/>
          <p:nvPr/>
        </p:nvSpPr>
        <p:spPr>
          <a:xfrm>
            <a:off x="2448811" y="2712001"/>
            <a:ext cx="3531736"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defPPr>
              <a:defRPr lang="en-US"/>
            </a:defPPr>
            <a:lvl1pPr>
              <a:defRPr sz="2000" spc="0" baseline="0">
                <a:ln/>
                <a:solidFill>
                  <a:srgbClr val="543A3A"/>
                </a:solidFill>
                <a:latin typeface="TT Norms" panose="020B0604020202020204" charset="0"/>
                <a:ea typeface="Roboto"/>
                <a:cs typeface="Roboto"/>
                <a:rtl val="0"/>
              </a:defRPr>
            </a:lvl1pPr>
          </a:lstStyle>
          <a:p>
            <a:r>
              <a:rPr lang="en-US" sz="2400" b="1" dirty="0">
                <a:solidFill>
                  <a:srgbClr val="000000"/>
                </a:solidFill>
                <a:latin typeface="Century Gothic" panose="020B0502020202020204" pitchFamily="34" charset="0"/>
                <a:sym typeface="Roboto"/>
              </a:rPr>
              <a:t>Core Customer Values</a:t>
            </a:r>
          </a:p>
        </p:txBody>
      </p:sp>
      <p:sp>
        <p:nvSpPr>
          <p:cNvPr id="8" name="TextBox 7">
            <a:extLst>
              <a:ext uri="{FF2B5EF4-FFF2-40B4-BE49-F238E27FC236}">
                <a16:creationId xmlns:a16="http://schemas.microsoft.com/office/drawing/2014/main" id="{3DEECD52-64C4-2D48-A26C-AFAC2B58177B}"/>
              </a:ext>
            </a:extLst>
          </p:cNvPr>
          <p:cNvSpPr txBox="1"/>
          <p:nvPr/>
        </p:nvSpPr>
        <p:spPr>
          <a:xfrm>
            <a:off x="11672198" y="2646784"/>
            <a:ext cx="4273364" cy="465515"/>
          </a:xfrm>
          <a:prstGeom prst="rect">
            <a:avLst/>
          </a:prstGeom>
          <a:noFill/>
        </p:spPr>
        <p:txBody>
          <a:bodyPr wrap="square" rtlCol="0">
            <a:spAutoFit/>
          </a:bodyPr>
          <a:lstStyle/>
          <a:p>
            <a:r>
              <a:rPr lang="en-US" sz="2400" b="1" dirty="0">
                <a:ln/>
                <a:solidFill>
                  <a:srgbClr val="000000"/>
                </a:solidFill>
                <a:latin typeface="Century Gothic" panose="020B0502020202020204" pitchFamily="34" charset="0"/>
                <a:ea typeface="Roboto"/>
                <a:cs typeface="Roboto"/>
                <a:sym typeface="Roboto"/>
                <a:rtl val="0"/>
              </a:rPr>
              <a:t>Operational Growth Barriers</a:t>
            </a:r>
          </a:p>
        </p:txBody>
      </p:sp>
      <p:sp>
        <p:nvSpPr>
          <p:cNvPr id="9" name="TextBox 8">
            <a:extLst>
              <a:ext uri="{FF2B5EF4-FFF2-40B4-BE49-F238E27FC236}">
                <a16:creationId xmlns:a16="http://schemas.microsoft.com/office/drawing/2014/main" id="{5C6E1516-32D6-1F24-2775-8380CD507EB3}"/>
              </a:ext>
            </a:extLst>
          </p:cNvPr>
          <p:cNvSpPr txBox="1"/>
          <p:nvPr/>
        </p:nvSpPr>
        <p:spPr>
          <a:xfrm>
            <a:off x="2448811" y="3234451"/>
            <a:ext cx="3582010" cy="1446550"/>
          </a:xfrm>
          <a:prstGeom prst="rect">
            <a:avLst/>
          </a:prstGeom>
          <a:noFill/>
        </p:spPr>
        <p:txBody>
          <a:bodyPr wrap="square" rtlCol="0">
            <a:spAutoFit/>
          </a:bodyPr>
          <a:lstStyle/>
          <a:p>
            <a:pPr marL="342900" indent="-342900">
              <a:buFont typeface="Arial" panose="020B0604020202020204" pitchFamily="34" charset="0"/>
              <a:buChar char="•"/>
            </a:pPr>
            <a:r>
              <a:rPr lang="en-US" sz="2200" dirty="0">
                <a:ln/>
                <a:solidFill>
                  <a:srgbClr val="484848"/>
                </a:solidFill>
                <a:latin typeface="TT Norms" panose="020B0604020202020204" charset="0"/>
                <a:ea typeface="Roboto"/>
                <a:cs typeface="Roboto"/>
                <a:rtl val="0"/>
              </a:rPr>
              <a:t>High-Quality Coffee</a:t>
            </a:r>
          </a:p>
          <a:p>
            <a:pPr marL="342900" indent="-342900">
              <a:buFont typeface="Arial" panose="020B0604020202020204" pitchFamily="34" charset="0"/>
              <a:buChar char="•"/>
            </a:pPr>
            <a:r>
              <a:rPr lang="en-US" sz="2200" dirty="0">
                <a:ln/>
                <a:solidFill>
                  <a:srgbClr val="484848"/>
                </a:solidFill>
                <a:latin typeface="TT Norms" panose="020B0604020202020204" charset="0"/>
                <a:ea typeface="Roboto"/>
                <a:cs typeface="Roboto"/>
                <a:sym typeface="Roboto"/>
                <a:rtl val="0"/>
              </a:rPr>
              <a:t>Skilled Baristas</a:t>
            </a:r>
          </a:p>
          <a:p>
            <a:pPr marL="342900" indent="-342900">
              <a:buFont typeface="Arial" panose="020B0604020202020204" pitchFamily="34" charset="0"/>
              <a:buChar char="•"/>
            </a:pPr>
            <a:r>
              <a:rPr lang="en-US" sz="2200" dirty="0">
                <a:ln/>
                <a:solidFill>
                  <a:srgbClr val="484848"/>
                </a:solidFill>
                <a:latin typeface="TT Norms" panose="020B0604020202020204" charset="0"/>
                <a:ea typeface="Roboto"/>
                <a:cs typeface="Roboto"/>
                <a:sym typeface="Roboto"/>
                <a:rtl val="0"/>
              </a:rPr>
              <a:t>Customer Loyalty</a:t>
            </a:r>
          </a:p>
          <a:p>
            <a:pPr marL="342900" indent="-342900">
              <a:buFont typeface="Arial" panose="020B0604020202020204" pitchFamily="34" charset="0"/>
              <a:buChar char="•"/>
            </a:pPr>
            <a:r>
              <a:rPr lang="en-US" sz="2200" dirty="0">
                <a:ln/>
                <a:solidFill>
                  <a:srgbClr val="484848"/>
                </a:solidFill>
                <a:latin typeface="TT Norms" panose="020B0604020202020204" charset="0"/>
                <a:ea typeface="Roboto"/>
                <a:cs typeface="Roboto"/>
                <a:sym typeface="Roboto"/>
                <a:rtl val="0"/>
              </a:rPr>
              <a:t>Community Brand</a:t>
            </a:r>
          </a:p>
        </p:txBody>
      </p:sp>
      <p:sp>
        <p:nvSpPr>
          <p:cNvPr id="10" name="TextBox 9">
            <a:extLst>
              <a:ext uri="{FF2B5EF4-FFF2-40B4-BE49-F238E27FC236}">
                <a16:creationId xmlns:a16="http://schemas.microsoft.com/office/drawing/2014/main" id="{35D9765D-1F90-B54F-799B-2CBBD006323E}"/>
              </a:ext>
            </a:extLst>
          </p:cNvPr>
          <p:cNvSpPr txBox="1"/>
          <p:nvPr/>
        </p:nvSpPr>
        <p:spPr>
          <a:xfrm>
            <a:off x="11672198" y="3112299"/>
            <a:ext cx="3439714" cy="1446550"/>
          </a:xfrm>
          <a:prstGeom prst="rect">
            <a:avLst/>
          </a:prstGeom>
          <a:noFill/>
        </p:spPr>
        <p:txBody>
          <a:bodyPr wrap="square" rtlCol="0">
            <a:spAutoFit/>
          </a:bodyPr>
          <a:lstStyle/>
          <a:p>
            <a:pPr marL="342900" indent="-342900">
              <a:buFont typeface="Arial" panose="020B0604020202020204" pitchFamily="34" charset="0"/>
              <a:buChar char="•"/>
            </a:pPr>
            <a:r>
              <a:rPr lang="en-US" sz="2200" dirty="0">
                <a:ln/>
                <a:solidFill>
                  <a:srgbClr val="484848"/>
                </a:solidFill>
                <a:latin typeface="TT Norms" panose="020B0604020202020204" charset="0"/>
                <a:ea typeface="Roboto"/>
                <a:cs typeface="Roboto"/>
                <a:sym typeface="Roboto"/>
                <a:rtl val="0"/>
              </a:rPr>
              <a:t>Small Space</a:t>
            </a:r>
          </a:p>
          <a:p>
            <a:pPr marL="342900" indent="-342900">
              <a:buFont typeface="Arial" panose="020B0604020202020204" pitchFamily="34" charset="0"/>
              <a:buChar char="•"/>
            </a:pPr>
            <a:r>
              <a:rPr lang="en-US" sz="2200" dirty="0">
                <a:ln/>
                <a:solidFill>
                  <a:srgbClr val="484848"/>
                </a:solidFill>
                <a:latin typeface="TT Norms" panose="020B0604020202020204" charset="0"/>
                <a:ea typeface="Roboto"/>
                <a:cs typeface="Roboto"/>
                <a:sym typeface="Roboto"/>
                <a:rtl val="0"/>
              </a:rPr>
              <a:t>No Mobile App</a:t>
            </a:r>
          </a:p>
          <a:p>
            <a:pPr marL="342900" indent="-342900">
              <a:buFont typeface="Arial" panose="020B0604020202020204" pitchFamily="34" charset="0"/>
              <a:buChar char="•"/>
            </a:pPr>
            <a:r>
              <a:rPr lang="en-US" sz="2200" dirty="0">
                <a:ln/>
                <a:solidFill>
                  <a:srgbClr val="484848"/>
                </a:solidFill>
                <a:latin typeface="TT Norms" panose="020B0604020202020204" charset="0"/>
                <a:ea typeface="Roboto"/>
                <a:cs typeface="Roboto"/>
                <a:sym typeface="Roboto"/>
                <a:rtl val="0"/>
              </a:rPr>
              <a:t>Limited Marketing</a:t>
            </a:r>
          </a:p>
          <a:p>
            <a:pPr marL="342900" indent="-342900">
              <a:buFont typeface="Arial" panose="020B0604020202020204" pitchFamily="34" charset="0"/>
              <a:buChar char="•"/>
            </a:pPr>
            <a:r>
              <a:rPr lang="en-US" sz="2200" dirty="0">
                <a:ln/>
                <a:solidFill>
                  <a:srgbClr val="484848"/>
                </a:solidFill>
                <a:latin typeface="TT Norms" panose="020B0604020202020204" charset="0"/>
                <a:ea typeface="Roboto"/>
                <a:cs typeface="Roboto"/>
                <a:sym typeface="Roboto"/>
                <a:rtl val="0"/>
              </a:rPr>
              <a:t>Profit Margin Pressure</a:t>
            </a:r>
          </a:p>
        </p:txBody>
      </p:sp>
      <p:sp>
        <p:nvSpPr>
          <p:cNvPr id="17" name="TextBox 16">
            <a:extLst>
              <a:ext uri="{FF2B5EF4-FFF2-40B4-BE49-F238E27FC236}">
                <a16:creationId xmlns:a16="http://schemas.microsoft.com/office/drawing/2014/main" id="{ECCBDFFA-2F8C-66D0-083E-13B9727BAFB3}"/>
              </a:ext>
            </a:extLst>
          </p:cNvPr>
          <p:cNvSpPr txBox="1"/>
          <p:nvPr/>
        </p:nvSpPr>
        <p:spPr>
          <a:xfrm>
            <a:off x="2523666" y="6622107"/>
            <a:ext cx="4057601" cy="461665"/>
          </a:xfrm>
          <a:prstGeom prst="rect">
            <a:avLst/>
          </a:prstGeom>
          <a:noFill/>
        </p:spPr>
        <p:txBody>
          <a:bodyPr wrap="square" rtlCol="0">
            <a:spAutoFit/>
          </a:bodyPr>
          <a:lstStyle/>
          <a:p>
            <a:r>
              <a:rPr lang="en-US" sz="2400" b="1" dirty="0">
                <a:ln/>
                <a:solidFill>
                  <a:srgbClr val="000000"/>
                </a:solidFill>
                <a:latin typeface="Century Gothic" panose="020B0502020202020204" pitchFamily="34" charset="0"/>
                <a:ea typeface="Roboto"/>
                <a:cs typeface="Roboto"/>
                <a:sym typeface="Roboto"/>
                <a:rtl val="0"/>
              </a:rPr>
              <a:t>Expansion &amp; Partnerships</a:t>
            </a:r>
          </a:p>
        </p:txBody>
      </p:sp>
      <p:sp>
        <p:nvSpPr>
          <p:cNvPr id="18" name="TextBox 17">
            <a:extLst>
              <a:ext uri="{FF2B5EF4-FFF2-40B4-BE49-F238E27FC236}">
                <a16:creationId xmlns:a16="http://schemas.microsoft.com/office/drawing/2014/main" id="{3AFBA326-65F5-F195-1E24-A08DADFF269F}"/>
              </a:ext>
            </a:extLst>
          </p:cNvPr>
          <p:cNvSpPr txBox="1"/>
          <p:nvPr/>
        </p:nvSpPr>
        <p:spPr>
          <a:xfrm>
            <a:off x="11577602" y="6740485"/>
            <a:ext cx="4634602" cy="461665"/>
          </a:xfrm>
          <a:prstGeom prst="rect">
            <a:avLst/>
          </a:prstGeom>
          <a:noFill/>
        </p:spPr>
        <p:txBody>
          <a:bodyPr wrap="none" rtlCol="0">
            <a:spAutoFit/>
          </a:bodyPr>
          <a:lstStyle/>
          <a:p>
            <a:pPr algn="r"/>
            <a:r>
              <a:rPr lang="en-US" sz="2400" b="1" dirty="0">
                <a:ln/>
                <a:solidFill>
                  <a:srgbClr val="000000"/>
                </a:solidFill>
                <a:latin typeface="Century Gothic" panose="020B0502020202020204" pitchFamily="34" charset="0"/>
                <a:ea typeface="Roboto"/>
                <a:cs typeface="Roboto"/>
                <a:sym typeface="Roboto"/>
                <a:rtl val="0"/>
              </a:rPr>
              <a:t>Market &amp; Economic Pressures </a:t>
            </a:r>
          </a:p>
        </p:txBody>
      </p:sp>
      <p:sp>
        <p:nvSpPr>
          <p:cNvPr id="20" name="TextBox 19">
            <a:extLst>
              <a:ext uri="{FF2B5EF4-FFF2-40B4-BE49-F238E27FC236}">
                <a16:creationId xmlns:a16="http://schemas.microsoft.com/office/drawing/2014/main" id="{06FB7DEF-DEAD-8676-ABA0-D26B9F32D4D7}"/>
              </a:ext>
            </a:extLst>
          </p:cNvPr>
          <p:cNvSpPr txBox="1"/>
          <p:nvPr/>
        </p:nvSpPr>
        <p:spPr>
          <a:xfrm>
            <a:off x="11888587" y="7356685"/>
            <a:ext cx="3482884" cy="1446550"/>
          </a:xfrm>
          <a:prstGeom prst="rect">
            <a:avLst/>
          </a:prstGeom>
          <a:noFill/>
        </p:spPr>
        <p:txBody>
          <a:bodyPr wrap="square" rtlCol="0">
            <a:spAutoFit/>
          </a:bodyPr>
          <a:lstStyle/>
          <a:p>
            <a:pPr marL="342900" indent="-342900">
              <a:buFont typeface="Arial" panose="020B0604020202020204" pitchFamily="34" charset="0"/>
              <a:buChar char="•"/>
            </a:pPr>
            <a:r>
              <a:rPr lang="en-US" sz="2200" dirty="0">
                <a:ln/>
                <a:solidFill>
                  <a:srgbClr val="484848"/>
                </a:solidFill>
                <a:latin typeface="TT Norms" panose="020B0604020202020204" charset="0"/>
                <a:ea typeface="Roboto"/>
                <a:cs typeface="Roboto"/>
                <a:sym typeface="Roboto"/>
                <a:rtl val="0"/>
              </a:rPr>
              <a:t>International Chain</a:t>
            </a:r>
          </a:p>
          <a:p>
            <a:pPr marL="342900" indent="-342900">
              <a:buFont typeface="Arial" panose="020B0604020202020204" pitchFamily="34" charset="0"/>
              <a:buChar char="•"/>
            </a:pPr>
            <a:r>
              <a:rPr lang="en-US" sz="2200" dirty="0">
                <a:ln/>
                <a:solidFill>
                  <a:srgbClr val="484848"/>
                </a:solidFill>
                <a:latin typeface="TT Norms" panose="020B0604020202020204" charset="0"/>
                <a:ea typeface="Roboto"/>
                <a:cs typeface="Roboto"/>
                <a:sym typeface="Roboto"/>
                <a:rtl val="0"/>
              </a:rPr>
              <a:t>Rising Costs</a:t>
            </a:r>
          </a:p>
          <a:p>
            <a:pPr marL="342900" indent="-342900">
              <a:buFont typeface="Arial" panose="020B0604020202020204" pitchFamily="34" charset="0"/>
              <a:buChar char="•"/>
            </a:pPr>
            <a:r>
              <a:rPr lang="en-US" sz="2200" dirty="0">
                <a:ln/>
                <a:solidFill>
                  <a:srgbClr val="484848"/>
                </a:solidFill>
                <a:latin typeface="TT Norms" panose="020B0604020202020204" charset="0"/>
                <a:ea typeface="Roboto"/>
                <a:cs typeface="Roboto"/>
                <a:sym typeface="Roboto"/>
                <a:rtl val="0"/>
              </a:rPr>
              <a:t>Customer Loss</a:t>
            </a:r>
          </a:p>
          <a:p>
            <a:pPr marL="342900" indent="-342900">
              <a:buFont typeface="Arial" panose="020B0604020202020204" pitchFamily="34" charset="0"/>
              <a:buChar char="•"/>
            </a:pPr>
            <a:r>
              <a:rPr lang="en-US" sz="2200" dirty="0">
                <a:ln/>
                <a:solidFill>
                  <a:srgbClr val="484848"/>
                </a:solidFill>
                <a:latin typeface="TT Norms" panose="020B0604020202020204" charset="0"/>
                <a:ea typeface="Roboto"/>
                <a:cs typeface="Roboto"/>
                <a:sym typeface="Roboto"/>
                <a:rtl val="0"/>
              </a:rPr>
              <a:t>Economic Downturn</a:t>
            </a:r>
          </a:p>
        </p:txBody>
      </p:sp>
      <p:sp>
        <p:nvSpPr>
          <p:cNvPr id="22" name="TextBox 21">
            <a:extLst>
              <a:ext uri="{FF2B5EF4-FFF2-40B4-BE49-F238E27FC236}">
                <a16:creationId xmlns:a16="http://schemas.microsoft.com/office/drawing/2014/main" id="{08320180-59CC-B7E3-B360-052C9A48B7A3}"/>
              </a:ext>
            </a:extLst>
          </p:cNvPr>
          <p:cNvSpPr txBox="1"/>
          <p:nvPr/>
        </p:nvSpPr>
        <p:spPr>
          <a:xfrm>
            <a:off x="2448811" y="7356685"/>
            <a:ext cx="3974510" cy="1446550"/>
          </a:xfrm>
          <a:prstGeom prst="rect">
            <a:avLst/>
          </a:prstGeom>
          <a:noFill/>
        </p:spPr>
        <p:txBody>
          <a:bodyPr wrap="square" rtlCol="0">
            <a:spAutoFit/>
          </a:bodyPr>
          <a:lstStyle/>
          <a:p>
            <a:pPr marL="342900" indent="-342900">
              <a:buFont typeface="Arial" panose="020B0604020202020204" pitchFamily="34" charset="0"/>
              <a:buChar char="•"/>
            </a:pPr>
            <a:r>
              <a:rPr lang="en-US" sz="2200" dirty="0">
                <a:ln/>
                <a:solidFill>
                  <a:srgbClr val="484848"/>
                </a:solidFill>
                <a:latin typeface="TT Norms" panose="020B0604020202020204" charset="0"/>
                <a:ea typeface="Roboto"/>
                <a:cs typeface="Roboto"/>
                <a:sym typeface="Roboto"/>
                <a:rtl val="0"/>
              </a:rPr>
              <a:t>New Office Building</a:t>
            </a:r>
          </a:p>
          <a:p>
            <a:pPr marL="342900" indent="-342900">
              <a:buFont typeface="Arial" panose="020B0604020202020204" pitchFamily="34" charset="0"/>
              <a:buChar char="•"/>
            </a:pPr>
            <a:r>
              <a:rPr lang="en-US" sz="2200" dirty="0">
                <a:ln/>
                <a:solidFill>
                  <a:srgbClr val="484848"/>
                </a:solidFill>
                <a:latin typeface="TT Norms" panose="020B0604020202020204" charset="0"/>
                <a:ea typeface="Roboto"/>
                <a:cs typeface="Roboto"/>
                <a:sym typeface="Roboto"/>
                <a:rtl val="0"/>
              </a:rPr>
              <a:t>Shop Local Trend</a:t>
            </a:r>
          </a:p>
          <a:p>
            <a:pPr marL="342900" indent="-342900">
              <a:buFont typeface="Arial" panose="020B0604020202020204" pitchFamily="34" charset="0"/>
              <a:buChar char="•"/>
            </a:pPr>
            <a:r>
              <a:rPr lang="en-US" sz="2200" dirty="0">
                <a:ln/>
                <a:solidFill>
                  <a:srgbClr val="484848"/>
                </a:solidFill>
                <a:latin typeface="TT Norms" panose="020B0604020202020204" charset="0"/>
                <a:ea typeface="Roboto"/>
                <a:cs typeface="Roboto"/>
                <a:sym typeface="Roboto"/>
                <a:rtl val="0"/>
              </a:rPr>
              <a:t>Mobile App Development</a:t>
            </a:r>
          </a:p>
          <a:p>
            <a:pPr marL="342900" indent="-342900">
              <a:buFont typeface="Arial" panose="020B0604020202020204" pitchFamily="34" charset="0"/>
              <a:buChar char="•"/>
            </a:pPr>
            <a:r>
              <a:rPr lang="en-US" sz="2200" dirty="0">
                <a:ln/>
                <a:solidFill>
                  <a:srgbClr val="484848"/>
                </a:solidFill>
                <a:latin typeface="TT Norms" panose="020B0604020202020204" charset="0"/>
                <a:ea typeface="Roboto"/>
                <a:cs typeface="Roboto"/>
                <a:sym typeface="Roboto"/>
                <a:rtl val="0"/>
              </a:rPr>
              <a:t>Partnerships</a:t>
            </a:r>
            <a:endParaRPr lang="en-US" sz="2200" spc="0" baseline="0" dirty="0">
              <a:ln/>
              <a:solidFill>
                <a:srgbClr val="484848"/>
              </a:solidFill>
              <a:latin typeface="TT Norms" panose="020B0604020202020204" charset="0"/>
              <a:ea typeface="Roboto"/>
              <a:cs typeface="Roboto"/>
              <a:sym typeface="Roboto"/>
              <a:rtl val="0"/>
            </a:endParaRPr>
          </a:p>
        </p:txBody>
      </p:sp>
      <p:sp>
        <p:nvSpPr>
          <p:cNvPr id="24" name="Freeform: Shape 23">
            <a:extLst>
              <a:ext uri="{FF2B5EF4-FFF2-40B4-BE49-F238E27FC236}">
                <a16:creationId xmlns:a16="http://schemas.microsoft.com/office/drawing/2014/main" id="{5A66F021-FD26-87C4-BFF4-6C68B0A3054E}"/>
              </a:ext>
            </a:extLst>
          </p:cNvPr>
          <p:cNvSpPr/>
          <p:nvPr/>
        </p:nvSpPr>
        <p:spPr>
          <a:xfrm>
            <a:off x="2273959" y="2377917"/>
            <a:ext cx="6442469" cy="2846902"/>
          </a:xfrm>
          <a:custGeom>
            <a:avLst/>
            <a:gdLst>
              <a:gd name="connsiteX0" fmla="*/ 3947262 w 5689994"/>
              <a:gd name="connsiteY0" fmla="*/ 2438571 h 2844996"/>
              <a:gd name="connsiteX1" fmla="*/ 3860901 w 5689994"/>
              <a:gd name="connsiteY1" fmla="*/ 2086015 h 2844996"/>
              <a:gd name="connsiteX2" fmla="*/ 3860901 w 5689994"/>
              <a:gd name="connsiteY2" fmla="*/ 1982721 h 2844996"/>
              <a:gd name="connsiteX3" fmla="*/ 3875464 w 5689994"/>
              <a:gd name="connsiteY3" fmla="*/ 1949023 h 2844996"/>
              <a:gd name="connsiteX4" fmla="*/ 3911024 w 5689994"/>
              <a:gd name="connsiteY4" fmla="*/ 1935138 h 2844996"/>
              <a:gd name="connsiteX5" fmla="*/ 4286778 w 5689994"/>
              <a:gd name="connsiteY5" fmla="*/ 1935138 h 2844996"/>
              <a:gd name="connsiteX6" fmla="*/ 4322339 w 5689994"/>
              <a:gd name="connsiteY6" fmla="*/ 1949023 h 2844996"/>
              <a:gd name="connsiteX7" fmla="*/ 4336901 w 5689994"/>
              <a:gd name="connsiteY7" fmla="*/ 1982721 h 2844996"/>
              <a:gd name="connsiteX8" fmla="*/ 4336901 w 5689994"/>
              <a:gd name="connsiteY8" fmla="*/ 2062139 h 2844996"/>
              <a:gd name="connsiteX9" fmla="*/ 4462210 w 5689994"/>
              <a:gd name="connsiteY9" fmla="*/ 2340356 h 2844996"/>
              <a:gd name="connsiteX10" fmla="*/ 4800372 w 5689994"/>
              <a:gd name="connsiteY10" fmla="*/ 2447546 h 2844996"/>
              <a:gd name="connsiteX11" fmla="*/ 5100941 w 5689994"/>
              <a:gd name="connsiteY11" fmla="*/ 2352210 h 2844996"/>
              <a:gd name="connsiteX12" fmla="*/ 5205252 w 5689994"/>
              <a:gd name="connsiteY12" fmla="*/ 2101933 h 2844996"/>
              <a:gd name="connsiteX13" fmla="*/ 5146831 w 5689994"/>
              <a:gd name="connsiteY13" fmla="*/ 1917188 h 2844996"/>
              <a:gd name="connsiteX14" fmla="*/ 4981899 w 5689994"/>
              <a:gd name="connsiteY14" fmla="*/ 1774100 h 2844996"/>
              <a:gd name="connsiteX15" fmla="*/ 4654066 w 5689994"/>
              <a:gd name="connsiteY15" fmla="*/ 1597315 h 2844996"/>
              <a:gd name="connsiteX16" fmla="*/ 4244953 w 5689994"/>
              <a:gd name="connsiteY16" fmla="*/ 1370914 h 2844996"/>
              <a:gd name="connsiteX17" fmla="*/ 3984007 w 5689994"/>
              <a:gd name="connsiteY17" fmla="*/ 1116573 h 2844996"/>
              <a:gd name="connsiteX18" fmla="*/ 3877496 w 5689994"/>
              <a:gd name="connsiteY18" fmla="*/ 739125 h 2844996"/>
              <a:gd name="connsiteX19" fmla="*/ 4117613 w 5689994"/>
              <a:gd name="connsiteY19" fmla="*/ 198777 h 2844996"/>
              <a:gd name="connsiteX20" fmla="*/ 4750248 w 5689994"/>
              <a:gd name="connsiteY20" fmla="*/ 147 h 2844996"/>
              <a:gd name="connsiteX21" fmla="*/ 5230482 w 5689994"/>
              <a:gd name="connsiteY21" fmla="*/ 97515 h 2844996"/>
              <a:gd name="connsiteX22" fmla="*/ 5552049 w 5689994"/>
              <a:gd name="connsiteY22" fmla="*/ 373700 h 2844996"/>
              <a:gd name="connsiteX23" fmla="*/ 5664827 w 5689994"/>
              <a:gd name="connsiteY23" fmla="*/ 782983 h 2844996"/>
              <a:gd name="connsiteX24" fmla="*/ 5664827 w 5689994"/>
              <a:gd name="connsiteY24" fmla="*/ 866465 h 2844996"/>
              <a:gd name="connsiteX25" fmla="*/ 5650264 w 5689994"/>
              <a:gd name="connsiteY25" fmla="*/ 900162 h 2844996"/>
              <a:gd name="connsiteX26" fmla="*/ 5614704 w 5689994"/>
              <a:gd name="connsiteY26" fmla="*/ 914048 h 2844996"/>
              <a:gd name="connsiteX27" fmla="*/ 5238949 w 5689994"/>
              <a:gd name="connsiteY27" fmla="*/ 914048 h 2844996"/>
              <a:gd name="connsiteX28" fmla="*/ 5203389 w 5689994"/>
              <a:gd name="connsiteY28" fmla="*/ 900162 h 2844996"/>
              <a:gd name="connsiteX29" fmla="*/ 5188826 w 5689994"/>
              <a:gd name="connsiteY29" fmla="*/ 866465 h 2844996"/>
              <a:gd name="connsiteX30" fmla="*/ 5188826 w 5689994"/>
              <a:gd name="connsiteY30" fmla="*/ 790941 h 2844996"/>
              <a:gd name="connsiteX31" fmla="*/ 5067751 w 5689994"/>
              <a:gd name="connsiteY31" fmla="*/ 508829 h 2844996"/>
              <a:gd name="connsiteX32" fmla="*/ 4742120 w 5689994"/>
              <a:gd name="connsiteY32" fmla="*/ 397576 h 2844996"/>
              <a:gd name="connsiteX33" fmla="*/ 4458145 w 5689994"/>
              <a:gd name="connsiteY33" fmla="*/ 486985 h 2844996"/>
              <a:gd name="connsiteX34" fmla="*/ 4353835 w 5689994"/>
              <a:gd name="connsiteY34" fmla="*/ 735400 h 2844996"/>
              <a:gd name="connsiteX35" fmla="*/ 4408192 w 5689994"/>
              <a:gd name="connsiteY35" fmla="*/ 918112 h 2844996"/>
              <a:gd name="connsiteX36" fmla="*/ 4573124 w 5689994"/>
              <a:gd name="connsiteY36" fmla="*/ 1061200 h 2844996"/>
              <a:gd name="connsiteX37" fmla="*/ 4909254 w 5689994"/>
              <a:gd name="connsiteY37" fmla="*/ 1235954 h 2844996"/>
              <a:gd name="connsiteX38" fmla="*/ 5351895 w 5689994"/>
              <a:gd name="connsiteY38" fmla="*/ 1490295 h 2844996"/>
              <a:gd name="connsiteX39" fmla="*/ 5592013 w 5689994"/>
              <a:gd name="connsiteY39" fmla="*/ 1726687 h 2844996"/>
              <a:gd name="connsiteX40" fmla="*/ 5690057 w 5689994"/>
              <a:gd name="connsiteY40" fmla="*/ 2082290 h 2844996"/>
              <a:gd name="connsiteX41" fmla="*/ 5443675 w 5689994"/>
              <a:gd name="connsiteY41" fmla="*/ 2638555 h 2844996"/>
              <a:gd name="connsiteX42" fmla="*/ 4783946 w 5689994"/>
              <a:gd name="connsiteY42" fmla="*/ 2845144 h 2844996"/>
              <a:gd name="connsiteX43" fmla="*/ 63 w 5689994"/>
              <a:gd name="connsiteY43" fmla="*/ 2845144 h 2844996"/>
              <a:gd name="connsiteX44" fmla="*/ 63 w 5689994"/>
              <a:gd name="connsiteY44" fmla="*/ 203349 h 2844996"/>
              <a:gd name="connsiteX45" fmla="*/ 2235285 w 5689994"/>
              <a:gd name="connsiteY45" fmla="*/ 203349 h 2844996"/>
              <a:gd name="connsiteX0" fmla="*/ 4699674 w 6442469"/>
              <a:gd name="connsiteY0" fmla="*/ 2438424 h 2846902"/>
              <a:gd name="connsiteX1" fmla="*/ 4613313 w 6442469"/>
              <a:gd name="connsiteY1" fmla="*/ 2085868 h 2846902"/>
              <a:gd name="connsiteX2" fmla="*/ 4613313 w 6442469"/>
              <a:gd name="connsiteY2" fmla="*/ 1982574 h 2846902"/>
              <a:gd name="connsiteX3" fmla="*/ 4627876 w 6442469"/>
              <a:gd name="connsiteY3" fmla="*/ 1948876 h 2846902"/>
              <a:gd name="connsiteX4" fmla="*/ 4663436 w 6442469"/>
              <a:gd name="connsiteY4" fmla="*/ 1934991 h 2846902"/>
              <a:gd name="connsiteX5" fmla="*/ 5039190 w 6442469"/>
              <a:gd name="connsiteY5" fmla="*/ 1934991 h 2846902"/>
              <a:gd name="connsiteX6" fmla="*/ 5074751 w 6442469"/>
              <a:gd name="connsiteY6" fmla="*/ 1948876 h 2846902"/>
              <a:gd name="connsiteX7" fmla="*/ 5089313 w 6442469"/>
              <a:gd name="connsiteY7" fmla="*/ 1982574 h 2846902"/>
              <a:gd name="connsiteX8" fmla="*/ 5089313 w 6442469"/>
              <a:gd name="connsiteY8" fmla="*/ 2061992 h 2846902"/>
              <a:gd name="connsiteX9" fmla="*/ 5214622 w 6442469"/>
              <a:gd name="connsiteY9" fmla="*/ 2340209 h 2846902"/>
              <a:gd name="connsiteX10" fmla="*/ 5552784 w 6442469"/>
              <a:gd name="connsiteY10" fmla="*/ 2447399 h 2846902"/>
              <a:gd name="connsiteX11" fmla="*/ 5853353 w 6442469"/>
              <a:gd name="connsiteY11" fmla="*/ 2352063 h 2846902"/>
              <a:gd name="connsiteX12" fmla="*/ 5957664 w 6442469"/>
              <a:gd name="connsiteY12" fmla="*/ 2101786 h 2846902"/>
              <a:gd name="connsiteX13" fmla="*/ 5899243 w 6442469"/>
              <a:gd name="connsiteY13" fmla="*/ 1917041 h 2846902"/>
              <a:gd name="connsiteX14" fmla="*/ 5734311 w 6442469"/>
              <a:gd name="connsiteY14" fmla="*/ 1773953 h 2846902"/>
              <a:gd name="connsiteX15" fmla="*/ 5406478 w 6442469"/>
              <a:gd name="connsiteY15" fmla="*/ 1597168 h 2846902"/>
              <a:gd name="connsiteX16" fmla="*/ 4997365 w 6442469"/>
              <a:gd name="connsiteY16" fmla="*/ 1370767 h 2846902"/>
              <a:gd name="connsiteX17" fmla="*/ 4736419 w 6442469"/>
              <a:gd name="connsiteY17" fmla="*/ 1116426 h 2846902"/>
              <a:gd name="connsiteX18" fmla="*/ 4629908 w 6442469"/>
              <a:gd name="connsiteY18" fmla="*/ 738978 h 2846902"/>
              <a:gd name="connsiteX19" fmla="*/ 4870025 w 6442469"/>
              <a:gd name="connsiteY19" fmla="*/ 198630 h 2846902"/>
              <a:gd name="connsiteX20" fmla="*/ 5502660 w 6442469"/>
              <a:gd name="connsiteY20" fmla="*/ 0 h 2846902"/>
              <a:gd name="connsiteX21" fmla="*/ 5982894 w 6442469"/>
              <a:gd name="connsiteY21" fmla="*/ 97368 h 2846902"/>
              <a:gd name="connsiteX22" fmla="*/ 6304461 w 6442469"/>
              <a:gd name="connsiteY22" fmla="*/ 373553 h 2846902"/>
              <a:gd name="connsiteX23" fmla="*/ 6417239 w 6442469"/>
              <a:gd name="connsiteY23" fmla="*/ 782836 h 2846902"/>
              <a:gd name="connsiteX24" fmla="*/ 6417239 w 6442469"/>
              <a:gd name="connsiteY24" fmla="*/ 866318 h 2846902"/>
              <a:gd name="connsiteX25" fmla="*/ 6402676 w 6442469"/>
              <a:gd name="connsiteY25" fmla="*/ 900015 h 2846902"/>
              <a:gd name="connsiteX26" fmla="*/ 6367116 w 6442469"/>
              <a:gd name="connsiteY26" fmla="*/ 913901 h 2846902"/>
              <a:gd name="connsiteX27" fmla="*/ 5991361 w 6442469"/>
              <a:gd name="connsiteY27" fmla="*/ 913901 h 2846902"/>
              <a:gd name="connsiteX28" fmla="*/ 5955801 w 6442469"/>
              <a:gd name="connsiteY28" fmla="*/ 900015 h 2846902"/>
              <a:gd name="connsiteX29" fmla="*/ 5941238 w 6442469"/>
              <a:gd name="connsiteY29" fmla="*/ 866318 h 2846902"/>
              <a:gd name="connsiteX30" fmla="*/ 5941238 w 6442469"/>
              <a:gd name="connsiteY30" fmla="*/ 790794 h 2846902"/>
              <a:gd name="connsiteX31" fmla="*/ 5820163 w 6442469"/>
              <a:gd name="connsiteY31" fmla="*/ 508682 h 2846902"/>
              <a:gd name="connsiteX32" fmla="*/ 5494532 w 6442469"/>
              <a:gd name="connsiteY32" fmla="*/ 397429 h 2846902"/>
              <a:gd name="connsiteX33" fmla="*/ 5210557 w 6442469"/>
              <a:gd name="connsiteY33" fmla="*/ 486838 h 2846902"/>
              <a:gd name="connsiteX34" fmla="*/ 5106247 w 6442469"/>
              <a:gd name="connsiteY34" fmla="*/ 735253 h 2846902"/>
              <a:gd name="connsiteX35" fmla="*/ 5160604 w 6442469"/>
              <a:gd name="connsiteY35" fmla="*/ 917965 h 2846902"/>
              <a:gd name="connsiteX36" fmla="*/ 5325536 w 6442469"/>
              <a:gd name="connsiteY36" fmla="*/ 1061053 h 2846902"/>
              <a:gd name="connsiteX37" fmla="*/ 5661666 w 6442469"/>
              <a:gd name="connsiteY37" fmla="*/ 1235807 h 2846902"/>
              <a:gd name="connsiteX38" fmla="*/ 6104307 w 6442469"/>
              <a:gd name="connsiteY38" fmla="*/ 1490148 h 2846902"/>
              <a:gd name="connsiteX39" fmla="*/ 6344425 w 6442469"/>
              <a:gd name="connsiteY39" fmla="*/ 1726540 h 2846902"/>
              <a:gd name="connsiteX40" fmla="*/ 6442469 w 6442469"/>
              <a:gd name="connsiteY40" fmla="*/ 2082143 h 2846902"/>
              <a:gd name="connsiteX41" fmla="*/ 6196087 w 6442469"/>
              <a:gd name="connsiteY41" fmla="*/ 2638408 h 2846902"/>
              <a:gd name="connsiteX42" fmla="*/ 5536358 w 6442469"/>
              <a:gd name="connsiteY42" fmla="*/ 2844997 h 2846902"/>
              <a:gd name="connsiteX43" fmla="*/ 0 w 6442469"/>
              <a:gd name="connsiteY43" fmla="*/ 2846902 h 2846902"/>
              <a:gd name="connsiteX44" fmla="*/ 752475 w 6442469"/>
              <a:gd name="connsiteY44" fmla="*/ 203202 h 2846902"/>
              <a:gd name="connsiteX45" fmla="*/ 2987697 w 6442469"/>
              <a:gd name="connsiteY45" fmla="*/ 203202 h 2846902"/>
              <a:gd name="connsiteX0" fmla="*/ 4699674 w 6442469"/>
              <a:gd name="connsiteY0" fmla="*/ 2438424 h 2846902"/>
              <a:gd name="connsiteX1" fmla="*/ 4613313 w 6442469"/>
              <a:gd name="connsiteY1" fmla="*/ 2085868 h 2846902"/>
              <a:gd name="connsiteX2" fmla="*/ 4613313 w 6442469"/>
              <a:gd name="connsiteY2" fmla="*/ 1982574 h 2846902"/>
              <a:gd name="connsiteX3" fmla="*/ 4627876 w 6442469"/>
              <a:gd name="connsiteY3" fmla="*/ 1948876 h 2846902"/>
              <a:gd name="connsiteX4" fmla="*/ 4663436 w 6442469"/>
              <a:gd name="connsiteY4" fmla="*/ 1934991 h 2846902"/>
              <a:gd name="connsiteX5" fmla="*/ 5039190 w 6442469"/>
              <a:gd name="connsiteY5" fmla="*/ 1934991 h 2846902"/>
              <a:gd name="connsiteX6" fmla="*/ 5074751 w 6442469"/>
              <a:gd name="connsiteY6" fmla="*/ 1948876 h 2846902"/>
              <a:gd name="connsiteX7" fmla="*/ 5089313 w 6442469"/>
              <a:gd name="connsiteY7" fmla="*/ 1982574 h 2846902"/>
              <a:gd name="connsiteX8" fmla="*/ 5089313 w 6442469"/>
              <a:gd name="connsiteY8" fmla="*/ 2061992 h 2846902"/>
              <a:gd name="connsiteX9" fmla="*/ 5214622 w 6442469"/>
              <a:gd name="connsiteY9" fmla="*/ 2340209 h 2846902"/>
              <a:gd name="connsiteX10" fmla="*/ 5552784 w 6442469"/>
              <a:gd name="connsiteY10" fmla="*/ 2447399 h 2846902"/>
              <a:gd name="connsiteX11" fmla="*/ 5853353 w 6442469"/>
              <a:gd name="connsiteY11" fmla="*/ 2352063 h 2846902"/>
              <a:gd name="connsiteX12" fmla="*/ 5957664 w 6442469"/>
              <a:gd name="connsiteY12" fmla="*/ 2101786 h 2846902"/>
              <a:gd name="connsiteX13" fmla="*/ 5899243 w 6442469"/>
              <a:gd name="connsiteY13" fmla="*/ 1917041 h 2846902"/>
              <a:gd name="connsiteX14" fmla="*/ 5734311 w 6442469"/>
              <a:gd name="connsiteY14" fmla="*/ 1773953 h 2846902"/>
              <a:gd name="connsiteX15" fmla="*/ 5406478 w 6442469"/>
              <a:gd name="connsiteY15" fmla="*/ 1597168 h 2846902"/>
              <a:gd name="connsiteX16" fmla="*/ 4997365 w 6442469"/>
              <a:gd name="connsiteY16" fmla="*/ 1370767 h 2846902"/>
              <a:gd name="connsiteX17" fmla="*/ 4736419 w 6442469"/>
              <a:gd name="connsiteY17" fmla="*/ 1116426 h 2846902"/>
              <a:gd name="connsiteX18" fmla="*/ 4629908 w 6442469"/>
              <a:gd name="connsiteY18" fmla="*/ 738978 h 2846902"/>
              <a:gd name="connsiteX19" fmla="*/ 4870025 w 6442469"/>
              <a:gd name="connsiteY19" fmla="*/ 198630 h 2846902"/>
              <a:gd name="connsiteX20" fmla="*/ 5502660 w 6442469"/>
              <a:gd name="connsiteY20" fmla="*/ 0 h 2846902"/>
              <a:gd name="connsiteX21" fmla="*/ 5982894 w 6442469"/>
              <a:gd name="connsiteY21" fmla="*/ 97368 h 2846902"/>
              <a:gd name="connsiteX22" fmla="*/ 6304461 w 6442469"/>
              <a:gd name="connsiteY22" fmla="*/ 373553 h 2846902"/>
              <a:gd name="connsiteX23" fmla="*/ 6417239 w 6442469"/>
              <a:gd name="connsiteY23" fmla="*/ 782836 h 2846902"/>
              <a:gd name="connsiteX24" fmla="*/ 6417239 w 6442469"/>
              <a:gd name="connsiteY24" fmla="*/ 866318 h 2846902"/>
              <a:gd name="connsiteX25" fmla="*/ 6402676 w 6442469"/>
              <a:gd name="connsiteY25" fmla="*/ 900015 h 2846902"/>
              <a:gd name="connsiteX26" fmla="*/ 6367116 w 6442469"/>
              <a:gd name="connsiteY26" fmla="*/ 913901 h 2846902"/>
              <a:gd name="connsiteX27" fmla="*/ 5991361 w 6442469"/>
              <a:gd name="connsiteY27" fmla="*/ 913901 h 2846902"/>
              <a:gd name="connsiteX28" fmla="*/ 5955801 w 6442469"/>
              <a:gd name="connsiteY28" fmla="*/ 900015 h 2846902"/>
              <a:gd name="connsiteX29" fmla="*/ 5941238 w 6442469"/>
              <a:gd name="connsiteY29" fmla="*/ 866318 h 2846902"/>
              <a:gd name="connsiteX30" fmla="*/ 5941238 w 6442469"/>
              <a:gd name="connsiteY30" fmla="*/ 790794 h 2846902"/>
              <a:gd name="connsiteX31" fmla="*/ 5820163 w 6442469"/>
              <a:gd name="connsiteY31" fmla="*/ 508682 h 2846902"/>
              <a:gd name="connsiteX32" fmla="*/ 5494532 w 6442469"/>
              <a:gd name="connsiteY32" fmla="*/ 397429 h 2846902"/>
              <a:gd name="connsiteX33" fmla="*/ 5210557 w 6442469"/>
              <a:gd name="connsiteY33" fmla="*/ 486838 h 2846902"/>
              <a:gd name="connsiteX34" fmla="*/ 5106247 w 6442469"/>
              <a:gd name="connsiteY34" fmla="*/ 735253 h 2846902"/>
              <a:gd name="connsiteX35" fmla="*/ 5160604 w 6442469"/>
              <a:gd name="connsiteY35" fmla="*/ 917965 h 2846902"/>
              <a:gd name="connsiteX36" fmla="*/ 5325536 w 6442469"/>
              <a:gd name="connsiteY36" fmla="*/ 1061053 h 2846902"/>
              <a:gd name="connsiteX37" fmla="*/ 5661666 w 6442469"/>
              <a:gd name="connsiteY37" fmla="*/ 1235807 h 2846902"/>
              <a:gd name="connsiteX38" fmla="*/ 6104307 w 6442469"/>
              <a:gd name="connsiteY38" fmla="*/ 1490148 h 2846902"/>
              <a:gd name="connsiteX39" fmla="*/ 6344425 w 6442469"/>
              <a:gd name="connsiteY39" fmla="*/ 1726540 h 2846902"/>
              <a:gd name="connsiteX40" fmla="*/ 6442469 w 6442469"/>
              <a:gd name="connsiteY40" fmla="*/ 2082143 h 2846902"/>
              <a:gd name="connsiteX41" fmla="*/ 6196087 w 6442469"/>
              <a:gd name="connsiteY41" fmla="*/ 2638408 h 2846902"/>
              <a:gd name="connsiteX42" fmla="*/ 5536358 w 6442469"/>
              <a:gd name="connsiteY42" fmla="*/ 2844997 h 2846902"/>
              <a:gd name="connsiteX43" fmla="*/ 0 w 6442469"/>
              <a:gd name="connsiteY43" fmla="*/ 2846902 h 2846902"/>
              <a:gd name="connsiteX44" fmla="*/ 3810 w 6442469"/>
              <a:gd name="connsiteY44" fmla="*/ 201297 h 2846902"/>
              <a:gd name="connsiteX45" fmla="*/ 2987697 w 6442469"/>
              <a:gd name="connsiteY45" fmla="*/ 203202 h 284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442469" h="2846902">
                <a:moveTo>
                  <a:pt x="4699674" y="2438424"/>
                </a:moveTo>
                <a:cubicBezTo>
                  <a:pt x="4640915" y="2333605"/>
                  <a:pt x="4613313" y="2218288"/>
                  <a:pt x="4613313" y="2085868"/>
                </a:cubicBezTo>
                <a:lnTo>
                  <a:pt x="4613313" y="1982574"/>
                </a:lnTo>
                <a:cubicBezTo>
                  <a:pt x="4613313" y="1969366"/>
                  <a:pt x="4618054" y="1958190"/>
                  <a:pt x="4627876" y="1948876"/>
                </a:cubicBezTo>
                <a:cubicBezTo>
                  <a:pt x="4637528" y="1939563"/>
                  <a:pt x="4649381" y="1934991"/>
                  <a:pt x="4663436" y="1934991"/>
                </a:cubicBezTo>
                <a:lnTo>
                  <a:pt x="5039190" y="1934991"/>
                </a:lnTo>
                <a:cubicBezTo>
                  <a:pt x="5053076" y="1934991"/>
                  <a:pt x="5064930" y="1939732"/>
                  <a:pt x="5074751" y="1948876"/>
                </a:cubicBezTo>
                <a:cubicBezTo>
                  <a:pt x="5084403" y="1958190"/>
                  <a:pt x="5089313" y="1969366"/>
                  <a:pt x="5089313" y="1982574"/>
                </a:cubicBezTo>
                <a:lnTo>
                  <a:pt x="5089313" y="2061992"/>
                </a:lnTo>
                <a:cubicBezTo>
                  <a:pt x="5089313" y="2175955"/>
                  <a:pt x="5131139" y="2268581"/>
                  <a:pt x="5214622" y="2340209"/>
                </a:cubicBezTo>
                <a:cubicBezTo>
                  <a:pt x="5298104" y="2411669"/>
                  <a:pt x="5410881" y="2447399"/>
                  <a:pt x="5552784" y="2447399"/>
                </a:cubicBezTo>
                <a:cubicBezTo>
                  <a:pt x="5683510" y="2447399"/>
                  <a:pt x="5783756" y="2415564"/>
                  <a:pt x="5853353" y="2352063"/>
                </a:cubicBezTo>
                <a:cubicBezTo>
                  <a:pt x="5922950" y="2288562"/>
                  <a:pt x="5957664" y="2205080"/>
                  <a:pt x="5957664" y="2101786"/>
                </a:cubicBezTo>
                <a:cubicBezTo>
                  <a:pt x="5957664" y="2030326"/>
                  <a:pt x="5938190" y="1968689"/>
                  <a:pt x="5899243" y="1917041"/>
                </a:cubicBezTo>
                <a:cubicBezTo>
                  <a:pt x="5860296" y="1865394"/>
                  <a:pt x="5805262" y="1817642"/>
                  <a:pt x="5734311" y="1773953"/>
                </a:cubicBezTo>
                <a:cubicBezTo>
                  <a:pt x="5663359" y="1730265"/>
                  <a:pt x="5553969" y="1671336"/>
                  <a:pt x="5406478" y="1597168"/>
                </a:cubicBezTo>
                <a:cubicBezTo>
                  <a:pt x="5236635" y="1512500"/>
                  <a:pt x="5100321" y="1436977"/>
                  <a:pt x="4997365" y="1370767"/>
                </a:cubicBezTo>
                <a:cubicBezTo>
                  <a:pt x="4894409" y="1304557"/>
                  <a:pt x="4807371" y="1219720"/>
                  <a:pt x="4736419" y="1116426"/>
                </a:cubicBezTo>
                <a:cubicBezTo>
                  <a:pt x="4665468" y="1013131"/>
                  <a:pt x="4629908" y="887315"/>
                  <a:pt x="4629908" y="738978"/>
                </a:cubicBezTo>
                <a:cubicBezTo>
                  <a:pt x="4629908" y="511222"/>
                  <a:pt x="4709834" y="331050"/>
                  <a:pt x="4870025" y="198630"/>
                </a:cubicBezTo>
                <a:cubicBezTo>
                  <a:pt x="5030046" y="66210"/>
                  <a:pt x="5240868" y="0"/>
                  <a:pt x="5502660" y="0"/>
                </a:cubicBezTo>
                <a:cubicBezTo>
                  <a:pt x="5683510" y="0"/>
                  <a:pt x="5843532" y="32512"/>
                  <a:pt x="5982894" y="97368"/>
                </a:cubicBezTo>
                <a:cubicBezTo>
                  <a:pt x="6122088" y="162392"/>
                  <a:pt x="6229277" y="254341"/>
                  <a:pt x="6304461" y="373553"/>
                </a:cubicBezTo>
                <a:cubicBezTo>
                  <a:pt x="6379646" y="492765"/>
                  <a:pt x="6417239" y="629249"/>
                  <a:pt x="6417239" y="782836"/>
                </a:cubicBezTo>
                <a:lnTo>
                  <a:pt x="6417239" y="866318"/>
                </a:lnTo>
                <a:cubicBezTo>
                  <a:pt x="6417239" y="879526"/>
                  <a:pt x="6412328" y="890871"/>
                  <a:pt x="6402676" y="900015"/>
                </a:cubicBezTo>
                <a:cubicBezTo>
                  <a:pt x="6393024" y="909160"/>
                  <a:pt x="6381001" y="913901"/>
                  <a:pt x="6367116" y="913901"/>
                </a:cubicBezTo>
                <a:lnTo>
                  <a:pt x="5991361" y="913901"/>
                </a:lnTo>
                <a:cubicBezTo>
                  <a:pt x="5977476" y="913901"/>
                  <a:pt x="5965622" y="909329"/>
                  <a:pt x="5955801" y="900015"/>
                </a:cubicBezTo>
                <a:cubicBezTo>
                  <a:pt x="5945980" y="890702"/>
                  <a:pt x="5941238" y="879526"/>
                  <a:pt x="5941238" y="866318"/>
                </a:cubicBezTo>
                <a:lnTo>
                  <a:pt x="5941238" y="790794"/>
                </a:lnTo>
                <a:cubicBezTo>
                  <a:pt x="5941238" y="677001"/>
                  <a:pt x="5900936" y="582851"/>
                  <a:pt x="5820163" y="508682"/>
                </a:cubicBezTo>
                <a:cubicBezTo>
                  <a:pt x="5739391" y="434514"/>
                  <a:pt x="5630847" y="397429"/>
                  <a:pt x="5494532" y="397429"/>
                </a:cubicBezTo>
                <a:cubicBezTo>
                  <a:pt x="5374812" y="397429"/>
                  <a:pt x="5280154" y="427232"/>
                  <a:pt x="5210557" y="486838"/>
                </a:cubicBezTo>
                <a:cubicBezTo>
                  <a:pt x="5140961" y="546444"/>
                  <a:pt x="5106247" y="629249"/>
                  <a:pt x="5106247" y="735253"/>
                </a:cubicBezTo>
                <a:cubicBezTo>
                  <a:pt x="5106247" y="806712"/>
                  <a:pt x="5124366" y="867673"/>
                  <a:pt x="5160604" y="917965"/>
                </a:cubicBezTo>
                <a:cubicBezTo>
                  <a:pt x="5196672" y="968257"/>
                  <a:pt x="5251706" y="1016010"/>
                  <a:pt x="5325536" y="1061053"/>
                </a:cubicBezTo>
                <a:cubicBezTo>
                  <a:pt x="5399197" y="1106096"/>
                  <a:pt x="5511296" y="1164347"/>
                  <a:pt x="5661666" y="1235807"/>
                </a:cubicBezTo>
                <a:cubicBezTo>
                  <a:pt x="5862159" y="1344520"/>
                  <a:pt x="6009649" y="1429187"/>
                  <a:pt x="6104307" y="1490148"/>
                </a:cubicBezTo>
                <a:cubicBezTo>
                  <a:pt x="6198966" y="1551108"/>
                  <a:pt x="6278892" y="1629849"/>
                  <a:pt x="6344425" y="1726540"/>
                </a:cubicBezTo>
                <a:cubicBezTo>
                  <a:pt x="6409788" y="1823230"/>
                  <a:pt x="6442469" y="1941764"/>
                  <a:pt x="6442469" y="2082143"/>
                </a:cubicBezTo>
                <a:cubicBezTo>
                  <a:pt x="6442469" y="2315317"/>
                  <a:pt x="6360342" y="2500739"/>
                  <a:pt x="6196087" y="2638408"/>
                </a:cubicBezTo>
                <a:cubicBezTo>
                  <a:pt x="6031832" y="2776247"/>
                  <a:pt x="5812036" y="2844997"/>
                  <a:pt x="5536358" y="2844997"/>
                </a:cubicBezTo>
                <a:lnTo>
                  <a:pt x="0" y="2846902"/>
                </a:lnTo>
                <a:lnTo>
                  <a:pt x="3810" y="201297"/>
                </a:lnTo>
                <a:lnTo>
                  <a:pt x="2987697" y="203202"/>
                </a:lnTo>
              </a:path>
            </a:pathLst>
          </a:custGeom>
          <a:noFill/>
          <a:ln w="33854" cap="rnd">
            <a:solidFill>
              <a:srgbClr val="484848"/>
            </a:solidFill>
            <a:prstDash val="solid"/>
            <a:round/>
          </a:ln>
        </p:spPr>
        <p:txBody>
          <a:bodyPr rtlCol="0" anchor="ctr"/>
          <a:lstStyle/>
          <a:p>
            <a:endParaRPr lang="en-US" sz="2400">
              <a:latin typeface="TT Norms" panose="020B0604020202020204" charset="0"/>
            </a:endParaRPr>
          </a:p>
        </p:txBody>
      </p:sp>
      <p:sp>
        <p:nvSpPr>
          <p:cNvPr id="25" name="Freeform: Shape 24">
            <a:extLst>
              <a:ext uri="{FF2B5EF4-FFF2-40B4-BE49-F238E27FC236}">
                <a16:creationId xmlns:a16="http://schemas.microsoft.com/office/drawing/2014/main" id="{C5FBFEE0-D620-3464-58EE-ED3732A7C1D7}"/>
              </a:ext>
            </a:extLst>
          </p:cNvPr>
          <p:cNvSpPr/>
          <p:nvPr/>
        </p:nvSpPr>
        <p:spPr>
          <a:xfrm>
            <a:off x="2273959" y="6238812"/>
            <a:ext cx="6441326" cy="2850077"/>
          </a:xfrm>
          <a:custGeom>
            <a:avLst/>
            <a:gdLst>
              <a:gd name="connsiteX0" fmla="*/ 3976049 w 5689486"/>
              <a:gd name="connsiteY0" fmla="*/ 2438968 h 2844996"/>
              <a:gd name="connsiteX1" fmla="*/ 3973509 w 5689486"/>
              <a:gd name="connsiteY1" fmla="*/ 2434735 h 2844996"/>
              <a:gd name="connsiteX2" fmla="*/ 3860732 w 5689486"/>
              <a:gd name="connsiteY2" fmla="*/ 1980409 h 2844996"/>
              <a:gd name="connsiteX3" fmla="*/ 3860732 w 5689486"/>
              <a:gd name="connsiteY3" fmla="*/ 861443 h 2844996"/>
              <a:gd name="connsiteX4" fmla="*/ 3973509 w 5689486"/>
              <a:gd name="connsiteY4" fmla="*/ 411182 h 2844996"/>
              <a:gd name="connsiteX5" fmla="*/ 4293383 w 5689486"/>
              <a:gd name="connsiteY5" fmla="*/ 107564 h 2844996"/>
              <a:gd name="connsiteX6" fmla="*/ 4771077 w 5689486"/>
              <a:gd name="connsiteY6" fmla="*/ 375 h 2844996"/>
              <a:gd name="connsiteX7" fmla="*/ 5252835 w 5689486"/>
              <a:gd name="connsiteY7" fmla="*/ 107564 h 2844996"/>
              <a:gd name="connsiteX8" fmla="*/ 5574740 w 5689486"/>
              <a:gd name="connsiteY8" fmla="*/ 411182 h 2844996"/>
              <a:gd name="connsiteX9" fmla="*/ 5689549 w 5689486"/>
              <a:gd name="connsiteY9" fmla="*/ 861443 h 2844996"/>
              <a:gd name="connsiteX10" fmla="*/ 5689549 w 5689486"/>
              <a:gd name="connsiteY10" fmla="*/ 1980409 h 2844996"/>
              <a:gd name="connsiteX11" fmla="*/ 5574740 w 5689486"/>
              <a:gd name="connsiteY11" fmla="*/ 2434735 h 2844996"/>
              <a:gd name="connsiteX12" fmla="*/ 5252835 w 5689486"/>
              <a:gd name="connsiteY12" fmla="*/ 2738183 h 2844996"/>
              <a:gd name="connsiteX13" fmla="*/ 4771077 w 5689486"/>
              <a:gd name="connsiteY13" fmla="*/ 2845372 h 2844996"/>
              <a:gd name="connsiteX14" fmla="*/ 63 w 5689486"/>
              <a:gd name="connsiteY14" fmla="*/ 2845372 h 2844996"/>
              <a:gd name="connsiteX15" fmla="*/ 63 w 5689486"/>
              <a:gd name="connsiteY15" fmla="*/ 203746 h 2844996"/>
              <a:gd name="connsiteX16" fmla="*/ 2235285 w 5689486"/>
              <a:gd name="connsiteY16" fmla="*/ 203746 h 2844996"/>
              <a:gd name="connsiteX17" fmla="*/ 5093152 w 5689486"/>
              <a:gd name="connsiteY17" fmla="*/ 2323651 h 2844996"/>
              <a:gd name="connsiteX18" fmla="*/ 5214057 w 5689486"/>
              <a:gd name="connsiteY18" fmla="*/ 2000221 h 2844996"/>
              <a:gd name="connsiteX19" fmla="*/ 5214057 w 5689486"/>
              <a:gd name="connsiteY19" fmla="*/ 849590 h 2844996"/>
              <a:gd name="connsiteX20" fmla="*/ 5093152 w 5689486"/>
              <a:gd name="connsiteY20" fmla="*/ 522265 h 2844996"/>
              <a:gd name="connsiteX21" fmla="*/ 4771246 w 5689486"/>
              <a:gd name="connsiteY21" fmla="*/ 397296 h 2844996"/>
              <a:gd name="connsiteX22" fmla="*/ 4455436 w 5689486"/>
              <a:gd name="connsiteY22" fmla="*/ 522265 h 2844996"/>
              <a:gd name="connsiteX23" fmla="*/ 4336563 w 5689486"/>
              <a:gd name="connsiteY23" fmla="*/ 849590 h 2844996"/>
              <a:gd name="connsiteX24" fmla="*/ 4336563 w 5689486"/>
              <a:gd name="connsiteY24" fmla="*/ 2000221 h 2844996"/>
              <a:gd name="connsiteX25" fmla="*/ 4455436 w 5689486"/>
              <a:gd name="connsiteY25" fmla="*/ 2323651 h 2844996"/>
              <a:gd name="connsiteX26" fmla="*/ 4771246 w 5689486"/>
              <a:gd name="connsiteY26" fmla="*/ 2448620 h 2844996"/>
              <a:gd name="connsiteX27" fmla="*/ 5093152 w 5689486"/>
              <a:gd name="connsiteY27" fmla="*/ 2323651 h 2844996"/>
              <a:gd name="connsiteX0" fmla="*/ 4727826 w 6441326"/>
              <a:gd name="connsiteY0" fmla="*/ 2438593 h 2850077"/>
              <a:gd name="connsiteX1" fmla="*/ 4725286 w 6441326"/>
              <a:gd name="connsiteY1" fmla="*/ 2434360 h 2850077"/>
              <a:gd name="connsiteX2" fmla="*/ 4612509 w 6441326"/>
              <a:gd name="connsiteY2" fmla="*/ 1980034 h 2850077"/>
              <a:gd name="connsiteX3" fmla="*/ 4612509 w 6441326"/>
              <a:gd name="connsiteY3" fmla="*/ 861068 h 2850077"/>
              <a:gd name="connsiteX4" fmla="*/ 4725286 w 6441326"/>
              <a:gd name="connsiteY4" fmla="*/ 410807 h 2850077"/>
              <a:gd name="connsiteX5" fmla="*/ 5045160 w 6441326"/>
              <a:gd name="connsiteY5" fmla="*/ 107189 h 2850077"/>
              <a:gd name="connsiteX6" fmla="*/ 5522854 w 6441326"/>
              <a:gd name="connsiteY6" fmla="*/ 0 h 2850077"/>
              <a:gd name="connsiteX7" fmla="*/ 6004612 w 6441326"/>
              <a:gd name="connsiteY7" fmla="*/ 107189 h 2850077"/>
              <a:gd name="connsiteX8" fmla="*/ 6326517 w 6441326"/>
              <a:gd name="connsiteY8" fmla="*/ 410807 h 2850077"/>
              <a:gd name="connsiteX9" fmla="*/ 6441326 w 6441326"/>
              <a:gd name="connsiteY9" fmla="*/ 861068 h 2850077"/>
              <a:gd name="connsiteX10" fmla="*/ 6441326 w 6441326"/>
              <a:gd name="connsiteY10" fmla="*/ 1980034 h 2850077"/>
              <a:gd name="connsiteX11" fmla="*/ 6326517 w 6441326"/>
              <a:gd name="connsiteY11" fmla="*/ 2434360 h 2850077"/>
              <a:gd name="connsiteX12" fmla="*/ 6004612 w 6441326"/>
              <a:gd name="connsiteY12" fmla="*/ 2737808 h 2850077"/>
              <a:gd name="connsiteX13" fmla="*/ 5522854 w 6441326"/>
              <a:gd name="connsiteY13" fmla="*/ 2844997 h 2850077"/>
              <a:gd name="connsiteX14" fmla="*/ 0 w 6441326"/>
              <a:gd name="connsiteY14" fmla="*/ 2850077 h 2850077"/>
              <a:gd name="connsiteX15" fmla="*/ 751840 w 6441326"/>
              <a:gd name="connsiteY15" fmla="*/ 203371 h 2850077"/>
              <a:gd name="connsiteX16" fmla="*/ 2987062 w 6441326"/>
              <a:gd name="connsiteY16" fmla="*/ 203371 h 2850077"/>
              <a:gd name="connsiteX17" fmla="*/ 5844929 w 6441326"/>
              <a:gd name="connsiteY17" fmla="*/ 2323276 h 2850077"/>
              <a:gd name="connsiteX18" fmla="*/ 5965834 w 6441326"/>
              <a:gd name="connsiteY18" fmla="*/ 1999846 h 2850077"/>
              <a:gd name="connsiteX19" fmla="*/ 5965834 w 6441326"/>
              <a:gd name="connsiteY19" fmla="*/ 849215 h 2850077"/>
              <a:gd name="connsiteX20" fmla="*/ 5844929 w 6441326"/>
              <a:gd name="connsiteY20" fmla="*/ 521890 h 2850077"/>
              <a:gd name="connsiteX21" fmla="*/ 5523023 w 6441326"/>
              <a:gd name="connsiteY21" fmla="*/ 396921 h 2850077"/>
              <a:gd name="connsiteX22" fmla="*/ 5207213 w 6441326"/>
              <a:gd name="connsiteY22" fmla="*/ 521890 h 2850077"/>
              <a:gd name="connsiteX23" fmla="*/ 5088340 w 6441326"/>
              <a:gd name="connsiteY23" fmla="*/ 849215 h 2850077"/>
              <a:gd name="connsiteX24" fmla="*/ 5088340 w 6441326"/>
              <a:gd name="connsiteY24" fmla="*/ 1999846 h 2850077"/>
              <a:gd name="connsiteX25" fmla="*/ 5207213 w 6441326"/>
              <a:gd name="connsiteY25" fmla="*/ 2323276 h 2850077"/>
              <a:gd name="connsiteX26" fmla="*/ 5523023 w 6441326"/>
              <a:gd name="connsiteY26" fmla="*/ 2448245 h 2850077"/>
              <a:gd name="connsiteX27" fmla="*/ 5844929 w 6441326"/>
              <a:gd name="connsiteY27" fmla="*/ 2323276 h 2850077"/>
              <a:gd name="connsiteX0" fmla="*/ 4727826 w 6441326"/>
              <a:gd name="connsiteY0" fmla="*/ 2438593 h 2850077"/>
              <a:gd name="connsiteX1" fmla="*/ 4725286 w 6441326"/>
              <a:gd name="connsiteY1" fmla="*/ 2434360 h 2850077"/>
              <a:gd name="connsiteX2" fmla="*/ 4612509 w 6441326"/>
              <a:gd name="connsiteY2" fmla="*/ 1980034 h 2850077"/>
              <a:gd name="connsiteX3" fmla="*/ 4612509 w 6441326"/>
              <a:gd name="connsiteY3" fmla="*/ 861068 h 2850077"/>
              <a:gd name="connsiteX4" fmla="*/ 4725286 w 6441326"/>
              <a:gd name="connsiteY4" fmla="*/ 410807 h 2850077"/>
              <a:gd name="connsiteX5" fmla="*/ 5045160 w 6441326"/>
              <a:gd name="connsiteY5" fmla="*/ 107189 h 2850077"/>
              <a:gd name="connsiteX6" fmla="*/ 5522854 w 6441326"/>
              <a:gd name="connsiteY6" fmla="*/ 0 h 2850077"/>
              <a:gd name="connsiteX7" fmla="*/ 6004612 w 6441326"/>
              <a:gd name="connsiteY7" fmla="*/ 107189 h 2850077"/>
              <a:gd name="connsiteX8" fmla="*/ 6326517 w 6441326"/>
              <a:gd name="connsiteY8" fmla="*/ 410807 h 2850077"/>
              <a:gd name="connsiteX9" fmla="*/ 6441326 w 6441326"/>
              <a:gd name="connsiteY9" fmla="*/ 861068 h 2850077"/>
              <a:gd name="connsiteX10" fmla="*/ 6441326 w 6441326"/>
              <a:gd name="connsiteY10" fmla="*/ 1980034 h 2850077"/>
              <a:gd name="connsiteX11" fmla="*/ 6326517 w 6441326"/>
              <a:gd name="connsiteY11" fmla="*/ 2434360 h 2850077"/>
              <a:gd name="connsiteX12" fmla="*/ 6004612 w 6441326"/>
              <a:gd name="connsiteY12" fmla="*/ 2737808 h 2850077"/>
              <a:gd name="connsiteX13" fmla="*/ 5522854 w 6441326"/>
              <a:gd name="connsiteY13" fmla="*/ 2844997 h 2850077"/>
              <a:gd name="connsiteX14" fmla="*/ 0 w 6441326"/>
              <a:gd name="connsiteY14" fmla="*/ 2850077 h 2850077"/>
              <a:gd name="connsiteX15" fmla="*/ 15240 w 6441326"/>
              <a:gd name="connsiteY15" fmla="*/ 213531 h 2850077"/>
              <a:gd name="connsiteX16" fmla="*/ 2987062 w 6441326"/>
              <a:gd name="connsiteY16" fmla="*/ 203371 h 2850077"/>
              <a:gd name="connsiteX17" fmla="*/ 5844929 w 6441326"/>
              <a:gd name="connsiteY17" fmla="*/ 2323276 h 2850077"/>
              <a:gd name="connsiteX18" fmla="*/ 5965834 w 6441326"/>
              <a:gd name="connsiteY18" fmla="*/ 1999846 h 2850077"/>
              <a:gd name="connsiteX19" fmla="*/ 5965834 w 6441326"/>
              <a:gd name="connsiteY19" fmla="*/ 849215 h 2850077"/>
              <a:gd name="connsiteX20" fmla="*/ 5844929 w 6441326"/>
              <a:gd name="connsiteY20" fmla="*/ 521890 h 2850077"/>
              <a:gd name="connsiteX21" fmla="*/ 5523023 w 6441326"/>
              <a:gd name="connsiteY21" fmla="*/ 396921 h 2850077"/>
              <a:gd name="connsiteX22" fmla="*/ 5207213 w 6441326"/>
              <a:gd name="connsiteY22" fmla="*/ 521890 h 2850077"/>
              <a:gd name="connsiteX23" fmla="*/ 5088340 w 6441326"/>
              <a:gd name="connsiteY23" fmla="*/ 849215 h 2850077"/>
              <a:gd name="connsiteX24" fmla="*/ 5088340 w 6441326"/>
              <a:gd name="connsiteY24" fmla="*/ 1999846 h 2850077"/>
              <a:gd name="connsiteX25" fmla="*/ 5207213 w 6441326"/>
              <a:gd name="connsiteY25" fmla="*/ 2323276 h 2850077"/>
              <a:gd name="connsiteX26" fmla="*/ 5523023 w 6441326"/>
              <a:gd name="connsiteY26" fmla="*/ 2448245 h 2850077"/>
              <a:gd name="connsiteX27" fmla="*/ 5844929 w 6441326"/>
              <a:gd name="connsiteY27" fmla="*/ 2323276 h 285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41326" h="2850077">
                <a:moveTo>
                  <a:pt x="4727826" y="2438593"/>
                </a:moveTo>
                <a:lnTo>
                  <a:pt x="4725286" y="2434360"/>
                </a:lnTo>
                <a:cubicBezTo>
                  <a:pt x="4650101" y="2303464"/>
                  <a:pt x="4612509" y="2152078"/>
                  <a:pt x="4612509" y="1980034"/>
                </a:cubicBezTo>
                <a:lnTo>
                  <a:pt x="4612509" y="861068"/>
                </a:lnTo>
                <a:cubicBezTo>
                  <a:pt x="4612509" y="691903"/>
                  <a:pt x="4650101" y="541703"/>
                  <a:pt x="4725286" y="410807"/>
                </a:cubicBezTo>
                <a:cubicBezTo>
                  <a:pt x="4800470" y="279911"/>
                  <a:pt x="4906982" y="178648"/>
                  <a:pt x="5045160" y="107189"/>
                </a:cubicBezTo>
                <a:cubicBezTo>
                  <a:pt x="5183168" y="35730"/>
                  <a:pt x="5342512" y="0"/>
                  <a:pt x="5522854" y="0"/>
                </a:cubicBezTo>
                <a:cubicBezTo>
                  <a:pt x="5703195" y="0"/>
                  <a:pt x="5866603" y="35730"/>
                  <a:pt x="6004612" y="107189"/>
                </a:cubicBezTo>
                <a:cubicBezTo>
                  <a:pt x="6142620" y="178648"/>
                  <a:pt x="6249978" y="279741"/>
                  <a:pt x="6326517" y="410807"/>
                </a:cubicBezTo>
                <a:cubicBezTo>
                  <a:pt x="6403057" y="541703"/>
                  <a:pt x="6441326" y="691903"/>
                  <a:pt x="6441326" y="861068"/>
                </a:cubicBezTo>
                <a:lnTo>
                  <a:pt x="6441326" y="1980034"/>
                </a:lnTo>
                <a:cubicBezTo>
                  <a:pt x="6441326" y="2152078"/>
                  <a:pt x="6403057" y="2303464"/>
                  <a:pt x="6326517" y="2434360"/>
                </a:cubicBezTo>
                <a:cubicBezTo>
                  <a:pt x="6249978" y="2565256"/>
                  <a:pt x="6142620" y="2666518"/>
                  <a:pt x="6004612" y="2737808"/>
                </a:cubicBezTo>
                <a:cubicBezTo>
                  <a:pt x="5866603" y="2809267"/>
                  <a:pt x="5705905" y="2844997"/>
                  <a:pt x="5522854" y="2844997"/>
                </a:cubicBezTo>
                <a:lnTo>
                  <a:pt x="0" y="2850077"/>
                </a:lnTo>
                <a:lnTo>
                  <a:pt x="15240" y="213531"/>
                </a:lnTo>
                <a:lnTo>
                  <a:pt x="2987062" y="203371"/>
                </a:lnTo>
                <a:moveTo>
                  <a:pt x="5844929" y="2323276"/>
                </a:moveTo>
                <a:cubicBezTo>
                  <a:pt x="5925532" y="2239963"/>
                  <a:pt x="5965834" y="2132266"/>
                  <a:pt x="5965834" y="1999846"/>
                </a:cubicBezTo>
                <a:lnTo>
                  <a:pt x="5965834" y="849215"/>
                </a:lnTo>
                <a:cubicBezTo>
                  <a:pt x="5965834" y="714255"/>
                  <a:pt x="5925532" y="605203"/>
                  <a:pt x="5844929" y="521890"/>
                </a:cubicBezTo>
                <a:cubicBezTo>
                  <a:pt x="5764325" y="438578"/>
                  <a:pt x="5656967" y="396921"/>
                  <a:pt x="5523023" y="396921"/>
                </a:cubicBezTo>
                <a:cubicBezTo>
                  <a:pt x="5389079" y="396921"/>
                  <a:pt x="5286462" y="438578"/>
                  <a:pt x="5207213" y="521890"/>
                </a:cubicBezTo>
                <a:cubicBezTo>
                  <a:pt x="5127964" y="605203"/>
                  <a:pt x="5088340" y="714255"/>
                  <a:pt x="5088340" y="849215"/>
                </a:cubicBezTo>
                <a:lnTo>
                  <a:pt x="5088340" y="1999846"/>
                </a:lnTo>
                <a:cubicBezTo>
                  <a:pt x="5088340" y="2132097"/>
                  <a:pt x="5127964" y="2239963"/>
                  <a:pt x="5207213" y="2323276"/>
                </a:cubicBezTo>
                <a:cubicBezTo>
                  <a:pt x="5286462" y="2406589"/>
                  <a:pt x="5391788" y="2448245"/>
                  <a:pt x="5523023" y="2448245"/>
                </a:cubicBezTo>
                <a:cubicBezTo>
                  <a:pt x="5654258" y="2448245"/>
                  <a:pt x="5764325" y="2406589"/>
                  <a:pt x="5844929" y="2323276"/>
                </a:cubicBezTo>
                <a:close/>
              </a:path>
            </a:pathLst>
          </a:custGeom>
          <a:noFill/>
          <a:ln w="33854" cap="rnd">
            <a:solidFill>
              <a:srgbClr val="484848"/>
            </a:solidFill>
            <a:prstDash val="solid"/>
            <a:round/>
          </a:ln>
        </p:spPr>
        <p:txBody>
          <a:bodyPr rtlCol="0" anchor="ctr"/>
          <a:lstStyle/>
          <a:p>
            <a:endParaRPr lang="en-US" sz="2400" dirty="0">
              <a:latin typeface="TT Norms" panose="020B0604020202020204" charset="0"/>
            </a:endParaRPr>
          </a:p>
        </p:txBody>
      </p:sp>
      <p:sp>
        <p:nvSpPr>
          <p:cNvPr id="26" name="Freeform: Shape 25">
            <a:extLst>
              <a:ext uri="{FF2B5EF4-FFF2-40B4-BE49-F238E27FC236}">
                <a16:creationId xmlns:a16="http://schemas.microsoft.com/office/drawing/2014/main" id="{D316DB5E-18A0-5E8F-1FCB-4AAB6FB26E80}"/>
              </a:ext>
            </a:extLst>
          </p:cNvPr>
          <p:cNvSpPr/>
          <p:nvPr/>
        </p:nvSpPr>
        <p:spPr>
          <a:xfrm>
            <a:off x="9122854" y="2377239"/>
            <a:ext cx="7031753" cy="2845505"/>
          </a:xfrm>
          <a:custGeom>
            <a:avLst/>
            <a:gdLst>
              <a:gd name="connsiteX0" fmla="*/ 1833136 w 6096398"/>
              <a:gd name="connsiteY0" fmla="*/ 2439248 h 2845504"/>
              <a:gd name="connsiteX1" fmla="*/ 2233952 w 6096398"/>
              <a:gd name="connsiteY1" fmla="*/ 52980 h 2845504"/>
              <a:gd name="connsiteX2" fmla="*/ 2199915 w 6096398"/>
              <a:gd name="connsiteY2" fmla="*/ 147 h 2845504"/>
              <a:gd name="connsiteX3" fmla="*/ 1914924 w 6096398"/>
              <a:gd name="connsiteY3" fmla="*/ 147 h 2845504"/>
              <a:gd name="connsiteX4" fmla="*/ 1874623 w 6096398"/>
              <a:gd name="connsiteY4" fmla="*/ 44851 h 2845504"/>
              <a:gd name="connsiteX5" fmla="*/ 1601993 w 6096398"/>
              <a:gd name="connsiteY5" fmla="*/ 1821345 h 2845504"/>
              <a:gd name="connsiteX6" fmla="*/ 1592680 w 6096398"/>
              <a:gd name="connsiteY6" fmla="*/ 1837601 h 2845504"/>
              <a:gd name="connsiteX7" fmla="*/ 1583367 w 6096398"/>
              <a:gd name="connsiteY7" fmla="*/ 1821345 h 2845504"/>
              <a:gd name="connsiteX8" fmla="*/ 1295328 w 6096398"/>
              <a:gd name="connsiteY8" fmla="*/ 44851 h 2845504"/>
              <a:gd name="connsiteX9" fmla="*/ 1255026 w 6096398"/>
              <a:gd name="connsiteY9" fmla="*/ 147 h 2845504"/>
              <a:gd name="connsiteX10" fmla="*/ 985445 w 6096398"/>
              <a:gd name="connsiteY10" fmla="*/ 147 h 2845504"/>
              <a:gd name="connsiteX11" fmla="*/ 945143 w 6096398"/>
              <a:gd name="connsiteY11" fmla="*/ 44851 h 2845504"/>
              <a:gd name="connsiteX12" fmla="*/ 678779 w 6096398"/>
              <a:gd name="connsiteY12" fmla="*/ 1817281 h 2845504"/>
              <a:gd name="connsiteX13" fmla="*/ 669466 w 6096398"/>
              <a:gd name="connsiteY13" fmla="*/ 1833537 h 2845504"/>
              <a:gd name="connsiteX14" fmla="*/ 660152 w 6096398"/>
              <a:gd name="connsiteY14" fmla="*/ 1821345 h 2845504"/>
              <a:gd name="connsiteX15" fmla="*/ 372113 w 6096398"/>
              <a:gd name="connsiteY15" fmla="*/ 44851 h 2845504"/>
              <a:gd name="connsiteX16" fmla="*/ 331812 w 6096398"/>
              <a:gd name="connsiteY16" fmla="*/ 147 h 2845504"/>
              <a:gd name="connsiteX17" fmla="*/ 34459 w 6096398"/>
              <a:gd name="connsiteY17" fmla="*/ 147 h 2845504"/>
              <a:gd name="connsiteX18" fmla="*/ 423 w 6096398"/>
              <a:gd name="connsiteY18" fmla="*/ 36723 h 2845504"/>
              <a:gd name="connsiteX19" fmla="*/ 423 w 6096398"/>
              <a:gd name="connsiteY19" fmla="*/ 52980 h 2845504"/>
              <a:gd name="connsiteX20" fmla="*/ 489970 w 6096398"/>
              <a:gd name="connsiteY20" fmla="*/ 2805012 h 2845504"/>
              <a:gd name="connsiteX21" fmla="*/ 530272 w 6096398"/>
              <a:gd name="connsiteY21" fmla="*/ 2845652 h 2845504"/>
              <a:gd name="connsiteX22" fmla="*/ 799853 w 6096398"/>
              <a:gd name="connsiteY22" fmla="*/ 2845652 h 2845504"/>
              <a:gd name="connsiteX23" fmla="*/ 840155 w 6096398"/>
              <a:gd name="connsiteY23" fmla="*/ 2800948 h 2845504"/>
              <a:gd name="connsiteX24" fmla="*/ 1109737 w 6096398"/>
              <a:gd name="connsiteY24" fmla="*/ 967558 h 2845504"/>
              <a:gd name="connsiteX25" fmla="*/ 1119050 w 6096398"/>
              <a:gd name="connsiteY25" fmla="*/ 955366 h 2845504"/>
              <a:gd name="connsiteX26" fmla="*/ 1128363 w 6096398"/>
              <a:gd name="connsiteY26" fmla="*/ 967558 h 2845504"/>
              <a:gd name="connsiteX27" fmla="*/ 1413354 w 6096398"/>
              <a:gd name="connsiteY27" fmla="*/ 2800948 h 2845504"/>
              <a:gd name="connsiteX28" fmla="*/ 1453656 w 6096398"/>
              <a:gd name="connsiteY28" fmla="*/ 2845652 h 2845504"/>
              <a:gd name="connsiteX29" fmla="*/ 6096821 w 6096398"/>
              <a:gd name="connsiteY29" fmla="*/ 2845652 h 2845504"/>
              <a:gd name="connsiteX30" fmla="*/ 6096821 w 6096398"/>
              <a:gd name="connsiteY30" fmla="*/ 204026 h 2845504"/>
              <a:gd name="connsiteX31" fmla="*/ 3861600 w 6096398"/>
              <a:gd name="connsiteY31" fmla="*/ 204026 h 2845504"/>
              <a:gd name="connsiteX0" fmla="*/ 1832713 w 7031753"/>
              <a:gd name="connsiteY0" fmla="*/ 2439101 h 2845505"/>
              <a:gd name="connsiteX1" fmla="*/ 2233529 w 7031753"/>
              <a:gd name="connsiteY1" fmla="*/ 52833 h 2845505"/>
              <a:gd name="connsiteX2" fmla="*/ 2199492 w 7031753"/>
              <a:gd name="connsiteY2" fmla="*/ 0 h 2845505"/>
              <a:gd name="connsiteX3" fmla="*/ 1914501 w 7031753"/>
              <a:gd name="connsiteY3" fmla="*/ 0 h 2845505"/>
              <a:gd name="connsiteX4" fmla="*/ 1874200 w 7031753"/>
              <a:gd name="connsiteY4" fmla="*/ 44704 h 2845505"/>
              <a:gd name="connsiteX5" fmla="*/ 1601570 w 7031753"/>
              <a:gd name="connsiteY5" fmla="*/ 1821198 h 2845505"/>
              <a:gd name="connsiteX6" fmla="*/ 1592257 w 7031753"/>
              <a:gd name="connsiteY6" fmla="*/ 1837454 h 2845505"/>
              <a:gd name="connsiteX7" fmla="*/ 1582944 w 7031753"/>
              <a:gd name="connsiteY7" fmla="*/ 1821198 h 2845505"/>
              <a:gd name="connsiteX8" fmla="*/ 1294905 w 7031753"/>
              <a:gd name="connsiteY8" fmla="*/ 44704 h 2845505"/>
              <a:gd name="connsiteX9" fmla="*/ 1254603 w 7031753"/>
              <a:gd name="connsiteY9" fmla="*/ 0 h 2845505"/>
              <a:gd name="connsiteX10" fmla="*/ 985022 w 7031753"/>
              <a:gd name="connsiteY10" fmla="*/ 0 h 2845505"/>
              <a:gd name="connsiteX11" fmla="*/ 944720 w 7031753"/>
              <a:gd name="connsiteY11" fmla="*/ 44704 h 2845505"/>
              <a:gd name="connsiteX12" fmla="*/ 678356 w 7031753"/>
              <a:gd name="connsiteY12" fmla="*/ 1817134 h 2845505"/>
              <a:gd name="connsiteX13" fmla="*/ 669043 w 7031753"/>
              <a:gd name="connsiteY13" fmla="*/ 1833390 h 2845505"/>
              <a:gd name="connsiteX14" fmla="*/ 659729 w 7031753"/>
              <a:gd name="connsiteY14" fmla="*/ 1821198 h 2845505"/>
              <a:gd name="connsiteX15" fmla="*/ 371690 w 7031753"/>
              <a:gd name="connsiteY15" fmla="*/ 44704 h 2845505"/>
              <a:gd name="connsiteX16" fmla="*/ 331389 w 7031753"/>
              <a:gd name="connsiteY16" fmla="*/ 0 h 2845505"/>
              <a:gd name="connsiteX17" fmla="*/ 34036 w 7031753"/>
              <a:gd name="connsiteY17" fmla="*/ 0 h 2845505"/>
              <a:gd name="connsiteX18" fmla="*/ 0 w 7031753"/>
              <a:gd name="connsiteY18" fmla="*/ 36576 h 2845505"/>
              <a:gd name="connsiteX19" fmla="*/ 0 w 7031753"/>
              <a:gd name="connsiteY19" fmla="*/ 52833 h 2845505"/>
              <a:gd name="connsiteX20" fmla="*/ 489547 w 7031753"/>
              <a:gd name="connsiteY20" fmla="*/ 2804865 h 2845505"/>
              <a:gd name="connsiteX21" fmla="*/ 529849 w 7031753"/>
              <a:gd name="connsiteY21" fmla="*/ 2845505 h 2845505"/>
              <a:gd name="connsiteX22" fmla="*/ 799430 w 7031753"/>
              <a:gd name="connsiteY22" fmla="*/ 2845505 h 2845505"/>
              <a:gd name="connsiteX23" fmla="*/ 839732 w 7031753"/>
              <a:gd name="connsiteY23" fmla="*/ 2800801 h 2845505"/>
              <a:gd name="connsiteX24" fmla="*/ 1109314 w 7031753"/>
              <a:gd name="connsiteY24" fmla="*/ 967411 h 2845505"/>
              <a:gd name="connsiteX25" fmla="*/ 1118627 w 7031753"/>
              <a:gd name="connsiteY25" fmla="*/ 955219 h 2845505"/>
              <a:gd name="connsiteX26" fmla="*/ 1127940 w 7031753"/>
              <a:gd name="connsiteY26" fmla="*/ 967411 h 2845505"/>
              <a:gd name="connsiteX27" fmla="*/ 1412931 w 7031753"/>
              <a:gd name="connsiteY27" fmla="*/ 2800801 h 2845505"/>
              <a:gd name="connsiteX28" fmla="*/ 1453233 w 7031753"/>
              <a:gd name="connsiteY28" fmla="*/ 2845505 h 2845505"/>
              <a:gd name="connsiteX29" fmla="*/ 6096398 w 7031753"/>
              <a:gd name="connsiteY29" fmla="*/ 2845505 h 2845505"/>
              <a:gd name="connsiteX30" fmla="*/ 7031753 w 7031753"/>
              <a:gd name="connsiteY30" fmla="*/ 200069 h 2845505"/>
              <a:gd name="connsiteX31" fmla="*/ 3861177 w 7031753"/>
              <a:gd name="connsiteY31" fmla="*/ 203879 h 2845505"/>
              <a:gd name="connsiteX0" fmla="*/ 1832713 w 7031753"/>
              <a:gd name="connsiteY0" fmla="*/ 2439101 h 2845505"/>
              <a:gd name="connsiteX1" fmla="*/ 2233529 w 7031753"/>
              <a:gd name="connsiteY1" fmla="*/ 52833 h 2845505"/>
              <a:gd name="connsiteX2" fmla="*/ 2199492 w 7031753"/>
              <a:gd name="connsiteY2" fmla="*/ 0 h 2845505"/>
              <a:gd name="connsiteX3" fmla="*/ 1914501 w 7031753"/>
              <a:gd name="connsiteY3" fmla="*/ 0 h 2845505"/>
              <a:gd name="connsiteX4" fmla="*/ 1874200 w 7031753"/>
              <a:gd name="connsiteY4" fmla="*/ 44704 h 2845505"/>
              <a:gd name="connsiteX5" fmla="*/ 1601570 w 7031753"/>
              <a:gd name="connsiteY5" fmla="*/ 1821198 h 2845505"/>
              <a:gd name="connsiteX6" fmla="*/ 1592257 w 7031753"/>
              <a:gd name="connsiteY6" fmla="*/ 1837454 h 2845505"/>
              <a:gd name="connsiteX7" fmla="*/ 1582944 w 7031753"/>
              <a:gd name="connsiteY7" fmla="*/ 1821198 h 2845505"/>
              <a:gd name="connsiteX8" fmla="*/ 1294905 w 7031753"/>
              <a:gd name="connsiteY8" fmla="*/ 44704 h 2845505"/>
              <a:gd name="connsiteX9" fmla="*/ 1254603 w 7031753"/>
              <a:gd name="connsiteY9" fmla="*/ 0 h 2845505"/>
              <a:gd name="connsiteX10" fmla="*/ 985022 w 7031753"/>
              <a:gd name="connsiteY10" fmla="*/ 0 h 2845505"/>
              <a:gd name="connsiteX11" fmla="*/ 944720 w 7031753"/>
              <a:gd name="connsiteY11" fmla="*/ 44704 h 2845505"/>
              <a:gd name="connsiteX12" fmla="*/ 678356 w 7031753"/>
              <a:gd name="connsiteY12" fmla="*/ 1817134 h 2845505"/>
              <a:gd name="connsiteX13" fmla="*/ 669043 w 7031753"/>
              <a:gd name="connsiteY13" fmla="*/ 1833390 h 2845505"/>
              <a:gd name="connsiteX14" fmla="*/ 659729 w 7031753"/>
              <a:gd name="connsiteY14" fmla="*/ 1821198 h 2845505"/>
              <a:gd name="connsiteX15" fmla="*/ 371690 w 7031753"/>
              <a:gd name="connsiteY15" fmla="*/ 44704 h 2845505"/>
              <a:gd name="connsiteX16" fmla="*/ 331389 w 7031753"/>
              <a:gd name="connsiteY16" fmla="*/ 0 h 2845505"/>
              <a:gd name="connsiteX17" fmla="*/ 34036 w 7031753"/>
              <a:gd name="connsiteY17" fmla="*/ 0 h 2845505"/>
              <a:gd name="connsiteX18" fmla="*/ 0 w 7031753"/>
              <a:gd name="connsiteY18" fmla="*/ 36576 h 2845505"/>
              <a:gd name="connsiteX19" fmla="*/ 0 w 7031753"/>
              <a:gd name="connsiteY19" fmla="*/ 52833 h 2845505"/>
              <a:gd name="connsiteX20" fmla="*/ 489547 w 7031753"/>
              <a:gd name="connsiteY20" fmla="*/ 2804865 h 2845505"/>
              <a:gd name="connsiteX21" fmla="*/ 529849 w 7031753"/>
              <a:gd name="connsiteY21" fmla="*/ 2845505 h 2845505"/>
              <a:gd name="connsiteX22" fmla="*/ 799430 w 7031753"/>
              <a:gd name="connsiteY22" fmla="*/ 2845505 h 2845505"/>
              <a:gd name="connsiteX23" fmla="*/ 839732 w 7031753"/>
              <a:gd name="connsiteY23" fmla="*/ 2800801 h 2845505"/>
              <a:gd name="connsiteX24" fmla="*/ 1109314 w 7031753"/>
              <a:gd name="connsiteY24" fmla="*/ 967411 h 2845505"/>
              <a:gd name="connsiteX25" fmla="*/ 1118627 w 7031753"/>
              <a:gd name="connsiteY25" fmla="*/ 955219 h 2845505"/>
              <a:gd name="connsiteX26" fmla="*/ 1127940 w 7031753"/>
              <a:gd name="connsiteY26" fmla="*/ 967411 h 2845505"/>
              <a:gd name="connsiteX27" fmla="*/ 1412931 w 7031753"/>
              <a:gd name="connsiteY27" fmla="*/ 2800801 h 2845505"/>
              <a:gd name="connsiteX28" fmla="*/ 1453233 w 7031753"/>
              <a:gd name="connsiteY28" fmla="*/ 2845505 h 2845505"/>
              <a:gd name="connsiteX29" fmla="*/ 7031753 w 7031753"/>
              <a:gd name="connsiteY29" fmla="*/ 2845505 h 2845505"/>
              <a:gd name="connsiteX30" fmla="*/ 7031753 w 7031753"/>
              <a:gd name="connsiteY30" fmla="*/ 200069 h 2845505"/>
              <a:gd name="connsiteX31" fmla="*/ 3861177 w 7031753"/>
              <a:gd name="connsiteY31" fmla="*/ 203879 h 284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31753" h="2845505">
                <a:moveTo>
                  <a:pt x="1832713" y="2439101"/>
                </a:moveTo>
                <a:lnTo>
                  <a:pt x="2233529" y="52833"/>
                </a:lnTo>
                <a:cubicBezTo>
                  <a:pt x="2239794" y="17611"/>
                  <a:pt x="2228279" y="0"/>
                  <a:pt x="2199492" y="0"/>
                </a:cubicBezTo>
                <a:lnTo>
                  <a:pt x="1914501" y="0"/>
                </a:lnTo>
                <a:cubicBezTo>
                  <a:pt x="1891811" y="0"/>
                  <a:pt x="1878264" y="14901"/>
                  <a:pt x="1874200" y="44704"/>
                </a:cubicBezTo>
                <a:lnTo>
                  <a:pt x="1601570" y="1821198"/>
                </a:lnTo>
                <a:cubicBezTo>
                  <a:pt x="1599538" y="1832035"/>
                  <a:pt x="1596321" y="1837454"/>
                  <a:pt x="1592257" y="1837454"/>
                </a:cubicBezTo>
                <a:cubicBezTo>
                  <a:pt x="1588193" y="1837454"/>
                  <a:pt x="1584976" y="1832035"/>
                  <a:pt x="1582944" y="1821198"/>
                </a:cubicBezTo>
                <a:lnTo>
                  <a:pt x="1294905" y="44704"/>
                </a:lnTo>
                <a:cubicBezTo>
                  <a:pt x="1290671" y="14901"/>
                  <a:pt x="1277294" y="0"/>
                  <a:pt x="1254603" y="0"/>
                </a:cubicBezTo>
                <a:lnTo>
                  <a:pt x="985022" y="0"/>
                </a:lnTo>
                <a:cubicBezTo>
                  <a:pt x="960299" y="0"/>
                  <a:pt x="946752" y="14901"/>
                  <a:pt x="944720" y="44704"/>
                </a:cubicBezTo>
                <a:lnTo>
                  <a:pt x="678356" y="1817134"/>
                </a:lnTo>
                <a:cubicBezTo>
                  <a:pt x="676324" y="1827971"/>
                  <a:pt x="673107" y="1833390"/>
                  <a:pt x="669043" y="1833390"/>
                </a:cubicBezTo>
                <a:cubicBezTo>
                  <a:pt x="664979" y="1833390"/>
                  <a:pt x="661761" y="1829326"/>
                  <a:pt x="659729" y="1821198"/>
                </a:cubicBezTo>
                <a:lnTo>
                  <a:pt x="371690" y="44704"/>
                </a:lnTo>
                <a:cubicBezTo>
                  <a:pt x="367457" y="14901"/>
                  <a:pt x="354079" y="0"/>
                  <a:pt x="331389" y="0"/>
                </a:cubicBezTo>
                <a:lnTo>
                  <a:pt x="34036" y="0"/>
                </a:lnTo>
                <a:cubicBezTo>
                  <a:pt x="11345" y="0"/>
                  <a:pt x="0" y="12192"/>
                  <a:pt x="0" y="36576"/>
                </a:cubicBezTo>
                <a:lnTo>
                  <a:pt x="0" y="52833"/>
                </a:lnTo>
                <a:lnTo>
                  <a:pt x="489547" y="2804865"/>
                </a:lnTo>
                <a:cubicBezTo>
                  <a:pt x="495813" y="2831958"/>
                  <a:pt x="509190" y="2845505"/>
                  <a:pt x="529849" y="2845505"/>
                </a:cubicBezTo>
                <a:lnTo>
                  <a:pt x="799430" y="2845505"/>
                </a:lnTo>
                <a:cubicBezTo>
                  <a:pt x="824153" y="2845505"/>
                  <a:pt x="837531" y="2830604"/>
                  <a:pt x="839732" y="2800801"/>
                </a:cubicBezTo>
                <a:lnTo>
                  <a:pt x="1109314" y="967411"/>
                </a:lnTo>
                <a:cubicBezTo>
                  <a:pt x="1111346" y="959283"/>
                  <a:pt x="1114394" y="955219"/>
                  <a:pt x="1118627" y="955219"/>
                </a:cubicBezTo>
                <a:cubicBezTo>
                  <a:pt x="1122860" y="955219"/>
                  <a:pt x="1125908" y="959283"/>
                  <a:pt x="1127940" y="967411"/>
                </a:cubicBezTo>
                <a:lnTo>
                  <a:pt x="1412931" y="2800801"/>
                </a:lnTo>
                <a:cubicBezTo>
                  <a:pt x="1416995" y="2830604"/>
                  <a:pt x="1430373" y="2845505"/>
                  <a:pt x="1453233" y="2845505"/>
                </a:cubicBezTo>
                <a:lnTo>
                  <a:pt x="7031753" y="2845505"/>
                </a:lnTo>
                <a:lnTo>
                  <a:pt x="7031753" y="200069"/>
                </a:lnTo>
                <a:lnTo>
                  <a:pt x="3861177" y="203879"/>
                </a:lnTo>
              </a:path>
            </a:pathLst>
          </a:custGeom>
          <a:noFill/>
          <a:ln w="33854" cap="rnd">
            <a:solidFill>
              <a:srgbClr val="484848"/>
            </a:solidFill>
            <a:prstDash val="solid"/>
            <a:round/>
          </a:ln>
        </p:spPr>
        <p:txBody>
          <a:bodyPr rtlCol="0" anchor="ctr"/>
          <a:lstStyle/>
          <a:p>
            <a:endParaRPr lang="en-US" sz="2400">
              <a:latin typeface="TT Norms" panose="020B0604020202020204" charset="0"/>
            </a:endParaRPr>
          </a:p>
        </p:txBody>
      </p:sp>
      <p:sp>
        <p:nvSpPr>
          <p:cNvPr id="27" name="Freeform: Shape 26">
            <a:extLst>
              <a:ext uri="{FF2B5EF4-FFF2-40B4-BE49-F238E27FC236}">
                <a16:creationId xmlns:a16="http://schemas.microsoft.com/office/drawing/2014/main" id="{35D2A2E2-3DCA-59FC-B481-B00F5DB51381}"/>
              </a:ext>
            </a:extLst>
          </p:cNvPr>
          <p:cNvSpPr/>
          <p:nvPr/>
        </p:nvSpPr>
        <p:spPr>
          <a:xfrm>
            <a:off x="9123533" y="6238982"/>
            <a:ext cx="7035182" cy="2844828"/>
          </a:xfrm>
          <a:custGeom>
            <a:avLst/>
            <a:gdLst>
              <a:gd name="connsiteX0" fmla="*/ 1388462 w 6095382"/>
              <a:gd name="connsiteY0" fmla="*/ 2438799 h 2844827"/>
              <a:gd name="connsiteX1" fmla="*/ 1388462 w 6095382"/>
              <a:gd name="connsiteY1" fmla="*/ 431163 h 2844827"/>
              <a:gd name="connsiteX2" fmla="*/ 1413016 w 6095382"/>
              <a:gd name="connsiteY2" fmla="*/ 410843 h 2844827"/>
              <a:gd name="connsiteX3" fmla="*/ 2175870 w 6095382"/>
              <a:gd name="connsiteY3" fmla="*/ 410843 h 2844827"/>
              <a:gd name="connsiteX4" fmla="*/ 2217696 w 6095382"/>
              <a:gd name="connsiteY4" fmla="*/ 396619 h 2844827"/>
              <a:gd name="connsiteX5" fmla="*/ 2234968 w 6095382"/>
              <a:gd name="connsiteY5" fmla="*/ 362075 h 2844827"/>
              <a:gd name="connsiteX6" fmla="*/ 2234968 w 6095382"/>
              <a:gd name="connsiteY6" fmla="*/ 49144 h 2844827"/>
              <a:gd name="connsiteX7" fmla="*/ 2217696 w 6095382"/>
              <a:gd name="connsiteY7" fmla="*/ 14599 h 2844827"/>
              <a:gd name="connsiteX8" fmla="*/ 2175870 w 6095382"/>
              <a:gd name="connsiteY8" fmla="*/ 375 h 2844827"/>
              <a:gd name="connsiteX9" fmla="*/ 59521 w 6095382"/>
              <a:gd name="connsiteY9" fmla="*/ 375 h 2844827"/>
              <a:gd name="connsiteX10" fmla="*/ 17695 w 6095382"/>
              <a:gd name="connsiteY10" fmla="*/ 14599 h 2844827"/>
              <a:gd name="connsiteX11" fmla="*/ 423 w 6095382"/>
              <a:gd name="connsiteY11" fmla="*/ 49144 h 2844827"/>
              <a:gd name="connsiteX12" fmla="*/ 423 w 6095382"/>
              <a:gd name="connsiteY12" fmla="*/ 362075 h 2844827"/>
              <a:gd name="connsiteX13" fmla="*/ 17695 w 6095382"/>
              <a:gd name="connsiteY13" fmla="*/ 396619 h 2844827"/>
              <a:gd name="connsiteX14" fmla="*/ 59521 w 6095382"/>
              <a:gd name="connsiteY14" fmla="*/ 410843 h 2844827"/>
              <a:gd name="connsiteX15" fmla="*/ 792911 w 6095382"/>
              <a:gd name="connsiteY15" fmla="*/ 410843 h 2844827"/>
              <a:gd name="connsiteX16" fmla="*/ 817464 w 6095382"/>
              <a:gd name="connsiteY16" fmla="*/ 431163 h 2844827"/>
              <a:gd name="connsiteX17" fmla="*/ 817464 w 6095382"/>
              <a:gd name="connsiteY17" fmla="*/ 2796434 h 2844827"/>
              <a:gd name="connsiteX18" fmla="*/ 834737 w 6095382"/>
              <a:gd name="connsiteY18" fmla="*/ 2830979 h 2844827"/>
              <a:gd name="connsiteX19" fmla="*/ 876562 w 6095382"/>
              <a:gd name="connsiteY19" fmla="*/ 2845203 h 2844827"/>
              <a:gd name="connsiteX20" fmla="*/ 6095805 w 6095382"/>
              <a:gd name="connsiteY20" fmla="*/ 2845203 h 2844827"/>
              <a:gd name="connsiteX21" fmla="*/ 6095805 w 6095382"/>
              <a:gd name="connsiteY21" fmla="*/ 203577 h 2844827"/>
              <a:gd name="connsiteX22" fmla="*/ 3860584 w 6095382"/>
              <a:gd name="connsiteY22" fmla="*/ 203577 h 2844827"/>
              <a:gd name="connsiteX0" fmla="*/ 1388039 w 7035182"/>
              <a:gd name="connsiteY0" fmla="*/ 2438424 h 2844828"/>
              <a:gd name="connsiteX1" fmla="*/ 1388039 w 7035182"/>
              <a:gd name="connsiteY1" fmla="*/ 430788 h 2844828"/>
              <a:gd name="connsiteX2" fmla="*/ 1412593 w 7035182"/>
              <a:gd name="connsiteY2" fmla="*/ 410468 h 2844828"/>
              <a:gd name="connsiteX3" fmla="*/ 2175447 w 7035182"/>
              <a:gd name="connsiteY3" fmla="*/ 410468 h 2844828"/>
              <a:gd name="connsiteX4" fmla="*/ 2217273 w 7035182"/>
              <a:gd name="connsiteY4" fmla="*/ 396244 h 2844828"/>
              <a:gd name="connsiteX5" fmla="*/ 2234545 w 7035182"/>
              <a:gd name="connsiteY5" fmla="*/ 361700 h 2844828"/>
              <a:gd name="connsiteX6" fmla="*/ 2234545 w 7035182"/>
              <a:gd name="connsiteY6" fmla="*/ 48769 h 2844828"/>
              <a:gd name="connsiteX7" fmla="*/ 2217273 w 7035182"/>
              <a:gd name="connsiteY7" fmla="*/ 14224 h 2844828"/>
              <a:gd name="connsiteX8" fmla="*/ 2175447 w 7035182"/>
              <a:gd name="connsiteY8" fmla="*/ 0 h 2844828"/>
              <a:gd name="connsiteX9" fmla="*/ 59098 w 7035182"/>
              <a:gd name="connsiteY9" fmla="*/ 0 h 2844828"/>
              <a:gd name="connsiteX10" fmla="*/ 17272 w 7035182"/>
              <a:gd name="connsiteY10" fmla="*/ 14224 h 2844828"/>
              <a:gd name="connsiteX11" fmla="*/ 0 w 7035182"/>
              <a:gd name="connsiteY11" fmla="*/ 48769 h 2844828"/>
              <a:gd name="connsiteX12" fmla="*/ 0 w 7035182"/>
              <a:gd name="connsiteY12" fmla="*/ 361700 h 2844828"/>
              <a:gd name="connsiteX13" fmla="*/ 17272 w 7035182"/>
              <a:gd name="connsiteY13" fmla="*/ 396244 h 2844828"/>
              <a:gd name="connsiteX14" fmla="*/ 59098 w 7035182"/>
              <a:gd name="connsiteY14" fmla="*/ 410468 h 2844828"/>
              <a:gd name="connsiteX15" fmla="*/ 792488 w 7035182"/>
              <a:gd name="connsiteY15" fmla="*/ 410468 h 2844828"/>
              <a:gd name="connsiteX16" fmla="*/ 817041 w 7035182"/>
              <a:gd name="connsiteY16" fmla="*/ 430788 h 2844828"/>
              <a:gd name="connsiteX17" fmla="*/ 817041 w 7035182"/>
              <a:gd name="connsiteY17" fmla="*/ 2796059 h 2844828"/>
              <a:gd name="connsiteX18" fmla="*/ 834314 w 7035182"/>
              <a:gd name="connsiteY18" fmla="*/ 2830604 h 2844828"/>
              <a:gd name="connsiteX19" fmla="*/ 876139 w 7035182"/>
              <a:gd name="connsiteY19" fmla="*/ 2844828 h 2844828"/>
              <a:gd name="connsiteX20" fmla="*/ 7035182 w 7035182"/>
              <a:gd name="connsiteY20" fmla="*/ 2844828 h 2844828"/>
              <a:gd name="connsiteX21" fmla="*/ 6095382 w 7035182"/>
              <a:gd name="connsiteY21" fmla="*/ 203202 h 2844828"/>
              <a:gd name="connsiteX22" fmla="*/ 3860161 w 7035182"/>
              <a:gd name="connsiteY22" fmla="*/ 203202 h 2844828"/>
              <a:gd name="connsiteX0" fmla="*/ 1388039 w 7035182"/>
              <a:gd name="connsiteY0" fmla="*/ 2438424 h 2844828"/>
              <a:gd name="connsiteX1" fmla="*/ 1388039 w 7035182"/>
              <a:gd name="connsiteY1" fmla="*/ 430788 h 2844828"/>
              <a:gd name="connsiteX2" fmla="*/ 1412593 w 7035182"/>
              <a:gd name="connsiteY2" fmla="*/ 410468 h 2844828"/>
              <a:gd name="connsiteX3" fmla="*/ 2175447 w 7035182"/>
              <a:gd name="connsiteY3" fmla="*/ 410468 h 2844828"/>
              <a:gd name="connsiteX4" fmla="*/ 2217273 w 7035182"/>
              <a:gd name="connsiteY4" fmla="*/ 396244 h 2844828"/>
              <a:gd name="connsiteX5" fmla="*/ 2234545 w 7035182"/>
              <a:gd name="connsiteY5" fmla="*/ 361700 h 2844828"/>
              <a:gd name="connsiteX6" fmla="*/ 2234545 w 7035182"/>
              <a:gd name="connsiteY6" fmla="*/ 48769 h 2844828"/>
              <a:gd name="connsiteX7" fmla="*/ 2217273 w 7035182"/>
              <a:gd name="connsiteY7" fmla="*/ 14224 h 2844828"/>
              <a:gd name="connsiteX8" fmla="*/ 2175447 w 7035182"/>
              <a:gd name="connsiteY8" fmla="*/ 0 h 2844828"/>
              <a:gd name="connsiteX9" fmla="*/ 59098 w 7035182"/>
              <a:gd name="connsiteY9" fmla="*/ 0 h 2844828"/>
              <a:gd name="connsiteX10" fmla="*/ 17272 w 7035182"/>
              <a:gd name="connsiteY10" fmla="*/ 14224 h 2844828"/>
              <a:gd name="connsiteX11" fmla="*/ 0 w 7035182"/>
              <a:gd name="connsiteY11" fmla="*/ 48769 h 2844828"/>
              <a:gd name="connsiteX12" fmla="*/ 0 w 7035182"/>
              <a:gd name="connsiteY12" fmla="*/ 361700 h 2844828"/>
              <a:gd name="connsiteX13" fmla="*/ 17272 w 7035182"/>
              <a:gd name="connsiteY13" fmla="*/ 396244 h 2844828"/>
              <a:gd name="connsiteX14" fmla="*/ 59098 w 7035182"/>
              <a:gd name="connsiteY14" fmla="*/ 410468 h 2844828"/>
              <a:gd name="connsiteX15" fmla="*/ 792488 w 7035182"/>
              <a:gd name="connsiteY15" fmla="*/ 410468 h 2844828"/>
              <a:gd name="connsiteX16" fmla="*/ 817041 w 7035182"/>
              <a:gd name="connsiteY16" fmla="*/ 430788 h 2844828"/>
              <a:gd name="connsiteX17" fmla="*/ 817041 w 7035182"/>
              <a:gd name="connsiteY17" fmla="*/ 2796059 h 2844828"/>
              <a:gd name="connsiteX18" fmla="*/ 834314 w 7035182"/>
              <a:gd name="connsiteY18" fmla="*/ 2830604 h 2844828"/>
              <a:gd name="connsiteX19" fmla="*/ 876139 w 7035182"/>
              <a:gd name="connsiteY19" fmla="*/ 2844828 h 2844828"/>
              <a:gd name="connsiteX20" fmla="*/ 7035182 w 7035182"/>
              <a:gd name="connsiteY20" fmla="*/ 2844828 h 2844828"/>
              <a:gd name="connsiteX21" fmla="*/ 7030102 w 7035182"/>
              <a:gd name="connsiteY21" fmla="*/ 200662 h 2844828"/>
              <a:gd name="connsiteX22" fmla="*/ 3860161 w 7035182"/>
              <a:gd name="connsiteY22" fmla="*/ 203202 h 284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35182" h="2844828">
                <a:moveTo>
                  <a:pt x="1388039" y="2438424"/>
                </a:moveTo>
                <a:lnTo>
                  <a:pt x="1388039" y="430788"/>
                </a:lnTo>
                <a:cubicBezTo>
                  <a:pt x="1388039" y="417241"/>
                  <a:pt x="1396167" y="410468"/>
                  <a:pt x="1412593" y="410468"/>
                </a:cubicBezTo>
                <a:lnTo>
                  <a:pt x="2175447" y="410468"/>
                </a:lnTo>
                <a:cubicBezTo>
                  <a:pt x="2191872" y="410468"/>
                  <a:pt x="2205758" y="405727"/>
                  <a:pt x="2217273" y="396244"/>
                </a:cubicBezTo>
                <a:cubicBezTo>
                  <a:pt x="2228787" y="386761"/>
                  <a:pt x="2234545" y="375246"/>
                  <a:pt x="2234545" y="361700"/>
                </a:cubicBezTo>
                <a:lnTo>
                  <a:pt x="2234545" y="48769"/>
                </a:lnTo>
                <a:cubicBezTo>
                  <a:pt x="2234545" y="35222"/>
                  <a:pt x="2228787" y="23707"/>
                  <a:pt x="2217273" y="14224"/>
                </a:cubicBezTo>
                <a:cubicBezTo>
                  <a:pt x="2205758" y="4741"/>
                  <a:pt x="2191872" y="0"/>
                  <a:pt x="2175447" y="0"/>
                </a:cubicBezTo>
                <a:lnTo>
                  <a:pt x="59098" y="0"/>
                </a:lnTo>
                <a:cubicBezTo>
                  <a:pt x="42672" y="0"/>
                  <a:pt x="28787" y="4741"/>
                  <a:pt x="17272" y="14224"/>
                </a:cubicBezTo>
                <a:cubicBezTo>
                  <a:pt x="5757" y="23707"/>
                  <a:pt x="0" y="35222"/>
                  <a:pt x="0" y="48769"/>
                </a:cubicBezTo>
                <a:lnTo>
                  <a:pt x="0" y="361700"/>
                </a:lnTo>
                <a:cubicBezTo>
                  <a:pt x="0" y="375246"/>
                  <a:pt x="5757" y="386761"/>
                  <a:pt x="17272" y="396244"/>
                </a:cubicBezTo>
                <a:cubicBezTo>
                  <a:pt x="28787" y="405727"/>
                  <a:pt x="42672" y="410468"/>
                  <a:pt x="59098" y="410468"/>
                </a:cubicBezTo>
                <a:lnTo>
                  <a:pt x="792488" y="410468"/>
                </a:lnTo>
                <a:cubicBezTo>
                  <a:pt x="808913" y="410468"/>
                  <a:pt x="817041" y="417241"/>
                  <a:pt x="817041" y="430788"/>
                </a:cubicBezTo>
                <a:lnTo>
                  <a:pt x="817041" y="2796059"/>
                </a:lnTo>
                <a:cubicBezTo>
                  <a:pt x="817041" y="2809606"/>
                  <a:pt x="822799" y="2821121"/>
                  <a:pt x="834314" y="2830604"/>
                </a:cubicBezTo>
                <a:cubicBezTo>
                  <a:pt x="845828" y="2840086"/>
                  <a:pt x="859714" y="2844828"/>
                  <a:pt x="876139" y="2844828"/>
                </a:cubicBezTo>
                <a:lnTo>
                  <a:pt x="7035182" y="2844828"/>
                </a:lnTo>
                <a:cubicBezTo>
                  <a:pt x="7033489" y="1963439"/>
                  <a:pt x="7031795" y="1082051"/>
                  <a:pt x="7030102" y="200662"/>
                </a:cubicBezTo>
                <a:lnTo>
                  <a:pt x="3860161" y="203202"/>
                </a:lnTo>
              </a:path>
            </a:pathLst>
          </a:custGeom>
          <a:noFill/>
          <a:ln w="33854" cap="rnd">
            <a:solidFill>
              <a:srgbClr val="484848"/>
            </a:solidFill>
            <a:prstDash val="solid"/>
            <a:round/>
          </a:ln>
        </p:spPr>
        <p:txBody>
          <a:bodyPr rtlCol="0" anchor="ctr"/>
          <a:lstStyle/>
          <a:p>
            <a:endParaRPr lang="en-US" sz="2400">
              <a:latin typeface="TT Norms" panose="020B0604020202020204" charset="0"/>
            </a:endParaRPr>
          </a:p>
        </p:txBody>
      </p:sp>
      <p:sp>
        <p:nvSpPr>
          <p:cNvPr id="28" name="Freeform: Shape 27">
            <a:extLst>
              <a:ext uri="{FF2B5EF4-FFF2-40B4-BE49-F238E27FC236}">
                <a16:creationId xmlns:a16="http://schemas.microsoft.com/office/drawing/2014/main" id="{9FDD91AF-9FD6-18E6-E465-180110CD246F}"/>
              </a:ext>
            </a:extLst>
          </p:cNvPr>
          <p:cNvSpPr/>
          <p:nvPr/>
        </p:nvSpPr>
        <p:spPr>
          <a:xfrm>
            <a:off x="14515664" y="10399827"/>
            <a:ext cx="1822421" cy="203262"/>
          </a:xfrm>
          <a:custGeom>
            <a:avLst/>
            <a:gdLst>
              <a:gd name="connsiteX0" fmla="*/ 1038466 w 1822421"/>
              <a:gd name="connsiteY0" fmla="*/ 199502 h 203262"/>
              <a:gd name="connsiteX1" fmla="*/ 1045738 w 1822421"/>
              <a:gd name="connsiteY1" fmla="*/ 203668 h 203262"/>
              <a:gd name="connsiteX2" fmla="*/ 1048355 w 1822421"/>
              <a:gd name="connsiteY2" fmla="*/ 202161 h 203262"/>
              <a:gd name="connsiteX3" fmla="*/ 1136460 w 1822421"/>
              <a:gd name="connsiteY3" fmla="*/ 115105 h 203262"/>
              <a:gd name="connsiteX4" fmla="*/ 1031760 w 1822421"/>
              <a:gd name="connsiteY4" fmla="*/ 174762 h 203262"/>
              <a:gd name="connsiteX5" fmla="*/ 1038466 w 1822421"/>
              <a:gd name="connsiteY5" fmla="*/ 199502 h 203262"/>
              <a:gd name="connsiteX6" fmla="*/ 1000941 w 1822421"/>
              <a:gd name="connsiteY6" fmla="*/ 1380 h 203262"/>
              <a:gd name="connsiteX7" fmla="*/ 992867 w 1822421"/>
              <a:gd name="connsiteY7" fmla="*/ 3629 h 203262"/>
              <a:gd name="connsiteX8" fmla="*/ 992102 w 1822421"/>
              <a:gd name="connsiteY8" fmla="*/ 6545 h 203262"/>
              <a:gd name="connsiteX9" fmla="*/ 992102 w 1822421"/>
              <a:gd name="connsiteY9" fmla="*/ 59225 h 203262"/>
              <a:gd name="connsiteX10" fmla="*/ 1047576 w 1822421"/>
              <a:gd name="connsiteY10" fmla="*/ 27593 h 203262"/>
              <a:gd name="connsiteX11" fmla="*/ 1000941 w 1822421"/>
              <a:gd name="connsiteY11" fmla="*/ 1380 h 203262"/>
              <a:gd name="connsiteX12" fmla="*/ 1064069 w 1822421"/>
              <a:gd name="connsiteY12" fmla="*/ 37025 h 203262"/>
              <a:gd name="connsiteX13" fmla="*/ 992102 w 1822421"/>
              <a:gd name="connsiteY13" fmla="*/ 78021 h 203262"/>
              <a:gd name="connsiteX14" fmla="*/ 992102 w 1822421"/>
              <a:gd name="connsiteY14" fmla="*/ 119423 h 203262"/>
              <a:gd name="connsiteX15" fmla="*/ 1100324 w 1822421"/>
              <a:gd name="connsiteY15" fmla="*/ 57718 h 203262"/>
              <a:gd name="connsiteX16" fmla="*/ 1064069 w 1822421"/>
              <a:gd name="connsiteY16" fmla="*/ 37025 h 203262"/>
              <a:gd name="connsiteX17" fmla="*/ 1143792 w 1822421"/>
              <a:gd name="connsiteY17" fmla="*/ 92956 h 203262"/>
              <a:gd name="connsiteX18" fmla="*/ 1146026 w 1822421"/>
              <a:gd name="connsiteY18" fmla="*/ 84878 h 203262"/>
              <a:gd name="connsiteX19" fmla="*/ 1143792 w 1822421"/>
              <a:gd name="connsiteY19" fmla="*/ 82644 h 203262"/>
              <a:gd name="connsiteX20" fmla="*/ 1116834 w 1822421"/>
              <a:gd name="connsiteY20" fmla="*/ 67404 h 203262"/>
              <a:gd name="connsiteX21" fmla="*/ 992119 w 1822421"/>
              <a:gd name="connsiteY21" fmla="*/ 138508 h 203262"/>
              <a:gd name="connsiteX22" fmla="*/ 992119 w 1822421"/>
              <a:gd name="connsiteY22" fmla="*/ 168683 h 203262"/>
              <a:gd name="connsiteX23" fmla="*/ 998033 w 1822421"/>
              <a:gd name="connsiteY23" fmla="*/ 174622 h 203262"/>
              <a:gd name="connsiteX24" fmla="*/ 1000975 w 1822421"/>
              <a:gd name="connsiteY24" fmla="*/ 173848 h 203262"/>
              <a:gd name="connsiteX25" fmla="*/ 1143809 w 1822421"/>
              <a:gd name="connsiteY25" fmla="*/ 92956 h 203262"/>
              <a:gd name="connsiteX26" fmla="*/ 687248 w 1822421"/>
              <a:gd name="connsiteY26" fmla="*/ 26035 h 203262"/>
              <a:gd name="connsiteX27" fmla="*/ 700659 w 1822421"/>
              <a:gd name="connsiteY27" fmla="*/ 12776 h 203262"/>
              <a:gd name="connsiteX28" fmla="*/ 714071 w 1822421"/>
              <a:gd name="connsiteY28" fmla="*/ 26035 h 203262"/>
              <a:gd name="connsiteX29" fmla="*/ 700659 w 1822421"/>
              <a:gd name="connsiteY29" fmla="*/ 39294 h 203262"/>
              <a:gd name="connsiteX30" fmla="*/ 687248 w 1822421"/>
              <a:gd name="connsiteY30" fmla="*/ 26035 h 203262"/>
              <a:gd name="connsiteX31" fmla="*/ 1689220 w 1822421"/>
              <a:gd name="connsiteY31" fmla="*/ 26035 h 203262"/>
              <a:gd name="connsiteX32" fmla="*/ 1702631 w 1822421"/>
              <a:gd name="connsiteY32" fmla="*/ 12776 h 203262"/>
              <a:gd name="connsiteX33" fmla="*/ 1716043 w 1822421"/>
              <a:gd name="connsiteY33" fmla="*/ 26035 h 203262"/>
              <a:gd name="connsiteX34" fmla="*/ 1702631 w 1822421"/>
              <a:gd name="connsiteY34" fmla="*/ 39294 h 203262"/>
              <a:gd name="connsiteX35" fmla="*/ 1689220 w 1822421"/>
              <a:gd name="connsiteY35" fmla="*/ 26035 h 203262"/>
              <a:gd name="connsiteX36" fmla="*/ 233769 w 1822421"/>
              <a:gd name="connsiteY36" fmla="*/ 155339 h 203262"/>
              <a:gd name="connsiteX37" fmla="*/ 212263 w 1822421"/>
              <a:gd name="connsiteY37" fmla="*/ 155339 h 203262"/>
              <a:gd name="connsiteX38" fmla="*/ 212263 w 1822421"/>
              <a:gd name="connsiteY38" fmla="*/ 147093 h 203262"/>
              <a:gd name="connsiteX39" fmla="*/ 180411 w 1822421"/>
              <a:gd name="connsiteY39" fmla="*/ 157405 h 203262"/>
              <a:gd name="connsiteX40" fmla="*/ 144224 w 1822421"/>
              <a:gd name="connsiteY40" fmla="*/ 122218 h 203262"/>
              <a:gd name="connsiteX41" fmla="*/ 175518 w 1822421"/>
              <a:gd name="connsiteY41" fmla="*/ 92973 h 203262"/>
              <a:gd name="connsiteX42" fmla="*/ 212263 w 1822421"/>
              <a:gd name="connsiteY42" fmla="*/ 87131 h 203262"/>
              <a:gd name="connsiteX43" fmla="*/ 194246 w 1822421"/>
              <a:gd name="connsiteY43" fmla="*/ 70096 h 203262"/>
              <a:gd name="connsiteX44" fmla="*/ 167644 w 1822421"/>
              <a:gd name="connsiteY44" fmla="*/ 87318 h 203262"/>
              <a:gd name="connsiteX45" fmla="*/ 148610 w 1822421"/>
              <a:gd name="connsiteY45" fmla="*/ 77073 h 203262"/>
              <a:gd name="connsiteX46" fmla="*/ 233769 w 1822421"/>
              <a:gd name="connsiteY46" fmla="*/ 84083 h 203262"/>
              <a:gd name="connsiteX47" fmla="*/ 233769 w 1822421"/>
              <a:gd name="connsiteY47" fmla="*/ 155323 h 203262"/>
              <a:gd name="connsiteX48" fmla="*/ 212263 w 1822421"/>
              <a:gd name="connsiteY48" fmla="*/ 106910 h 203262"/>
              <a:gd name="connsiteX49" fmla="*/ 198395 w 1822421"/>
              <a:gd name="connsiteY49" fmla="*/ 133834 h 203262"/>
              <a:gd name="connsiteX50" fmla="*/ 166170 w 1822421"/>
              <a:gd name="connsiteY50" fmla="*/ 127145 h 203262"/>
              <a:gd name="connsiteX51" fmla="*/ 181512 w 1822421"/>
              <a:gd name="connsiteY51" fmla="*/ 111939 h 203262"/>
              <a:gd name="connsiteX52" fmla="*/ 212263 w 1822421"/>
              <a:gd name="connsiteY52" fmla="*/ 106910 h 203262"/>
              <a:gd name="connsiteX53" fmla="*/ 1442685 w 1822421"/>
              <a:gd name="connsiteY53" fmla="*/ 155339 h 203262"/>
              <a:gd name="connsiteX54" fmla="*/ 1421180 w 1822421"/>
              <a:gd name="connsiteY54" fmla="*/ 155339 h 203262"/>
              <a:gd name="connsiteX55" fmla="*/ 1421180 w 1822421"/>
              <a:gd name="connsiteY55" fmla="*/ 147093 h 203262"/>
              <a:gd name="connsiteX56" fmla="*/ 1389328 w 1822421"/>
              <a:gd name="connsiteY56" fmla="*/ 157405 h 203262"/>
              <a:gd name="connsiteX57" fmla="*/ 1353141 w 1822421"/>
              <a:gd name="connsiteY57" fmla="*/ 122218 h 203262"/>
              <a:gd name="connsiteX58" fmla="*/ 1384434 w 1822421"/>
              <a:gd name="connsiteY58" fmla="*/ 92973 h 203262"/>
              <a:gd name="connsiteX59" fmla="*/ 1421180 w 1822421"/>
              <a:gd name="connsiteY59" fmla="*/ 87131 h 203262"/>
              <a:gd name="connsiteX60" fmla="*/ 1403162 w 1822421"/>
              <a:gd name="connsiteY60" fmla="*/ 70096 h 203262"/>
              <a:gd name="connsiteX61" fmla="*/ 1376560 w 1822421"/>
              <a:gd name="connsiteY61" fmla="*/ 87318 h 203262"/>
              <a:gd name="connsiteX62" fmla="*/ 1357527 w 1822421"/>
              <a:gd name="connsiteY62" fmla="*/ 77073 h 203262"/>
              <a:gd name="connsiteX63" fmla="*/ 1442685 w 1822421"/>
              <a:gd name="connsiteY63" fmla="*/ 84083 h 203262"/>
              <a:gd name="connsiteX64" fmla="*/ 1442685 w 1822421"/>
              <a:gd name="connsiteY64" fmla="*/ 155323 h 203262"/>
              <a:gd name="connsiteX65" fmla="*/ 1421180 w 1822421"/>
              <a:gd name="connsiteY65" fmla="*/ 106910 h 203262"/>
              <a:gd name="connsiteX66" fmla="*/ 1407294 w 1822421"/>
              <a:gd name="connsiteY66" fmla="*/ 133834 h 203262"/>
              <a:gd name="connsiteX67" fmla="*/ 1375070 w 1822421"/>
              <a:gd name="connsiteY67" fmla="*/ 127145 h 203262"/>
              <a:gd name="connsiteX68" fmla="*/ 1390412 w 1822421"/>
              <a:gd name="connsiteY68" fmla="*/ 111939 h 203262"/>
              <a:gd name="connsiteX69" fmla="*/ 1421163 w 1822421"/>
              <a:gd name="connsiteY69" fmla="*/ 106910 h 203262"/>
              <a:gd name="connsiteX70" fmla="*/ 1611038 w 1822421"/>
              <a:gd name="connsiteY70" fmla="*/ 155339 h 203262"/>
              <a:gd name="connsiteX71" fmla="*/ 1589939 w 1822421"/>
              <a:gd name="connsiteY71" fmla="*/ 155339 h 203262"/>
              <a:gd name="connsiteX72" fmla="*/ 1589939 w 1822421"/>
              <a:gd name="connsiteY72" fmla="*/ 12251 h 203262"/>
              <a:gd name="connsiteX73" fmla="*/ 1611038 w 1822421"/>
              <a:gd name="connsiteY73" fmla="*/ 12251 h 203262"/>
              <a:gd name="connsiteX74" fmla="*/ 1611038 w 1822421"/>
              <a:gd name="connsiteY74" fmla="*/ 95141 h 203262"/>
              <a:gd name="connsiteX75" fmla="*/ 1656420 w 1822421"/>
              <a:gd name="connsiteY75" fmla="*/ 51808 h 203262"/>
              <a:gd name="connsiteX76" fmla="*/ 1685850 w 1822421"/>
              <a:gd name="connsiteY76" fmla="*/ 51808 h 203262"/>
              <a:gd name="connsiteX77" fmla="*/ 1641264 w 1822421"/>
              <a:gd name="connsiteY77" fmla="*/ 94734 h 203262"/>
              <a:gd name="connsiteX78" fmla="*/ 1687239 w 1822421"/>
              <a:gd name="connsiteY78" fmla="*/ 155323 h 203262"/>
              <a:gd name="connsiteX79" fmla="*/ 1660890 w 1822421"/>
              <a:gd name="connsiteY79" fmla="*/ 155323 h 203262"/>
              <a:gd name="connsiteX80" fmla="*/ 1625719 w 1822421"/>
              <a:gd name="connsiteY80" fmla="*/ 109484 h 203262"/>
              <a:gd name="connsiteX81" fmla="*/ 1611038 w 1822421"/>
              <a:gd name="connsiteY81" fmla="*/ 123775 h 203262"/>
              <a:gd name="connsiteX82" fmla="*/ 1611038 w 1822421"/>
              <a:gd name="connsiteY82" fmla="*/ 155323 h 203262"/>
              <a:gd name="connsiteX83" fmla="*/ 1713537 w 1822421"/>
              <a:gd name="connsiteY83" fmla="*/ 51808 h 203262"/>
              <a:gd name="connsiteX84" fmla="*/ 1692285 w 1822421"/>
              <a:gd name="connsiteY84" fmla="*/ 51808 h 203262"/>
              <a:gd name="connsiteX85" fmla="*/ 1692285 w 1822421"/>
              <a:gd name="connsiteY85" fmla="*/ 155323 h 203262"/>
              <a:gd name="connsiteX86" fmla="*/ 1713537 w 1822421"/>
              <a:gd name="connsiteY86" fmla="*/ 155323 h 203262"/>
              <a:gd name="connsiteX87" fmla="*/ 1713537 w 1822421"/>
              <a:gd name="connsiteY87" fmla="*/ 51808 h 203262"/>
              <a:gd name="connsiteX88" fmla="*/ 711073 w 1822421"/>
              <a:gd name="connsiteY88" fmla="*/ 51808 h 203262"/>
              <a:gd name="connsiteX89" fmla="*/ 689822 w 1822421"/>
              <a:gd name="connsiteY89" fmla="*/ 51808 h 203262"/>
              <a:gd name="connsiteX90" fmla="*/ 689822 w 1822421"/>
              <a:gd name="connsiteY90" fmla="*/ 155323 h 203262"/>
              <a:gd name="connsiteX91" fmla="*/ 711073 w 1822421"/>
              <a:gd name="connsiteY91" fmla="*/ 155323 h 203262"/>
              <a:gd name="connsiteX92" fmla="*/ 711073 w 1822421"/>
              <a:gd name="connsiteY92" fmla="*/ 51808 h 203262"/>
              <a:gd name="connsiteX93" fmla="*/ 805630 w 1822421"/>
              <a:gd name="connsiteY93" fmla="*/ 155323 h 203262"/>
              <a:gd name="connsiteX94" fmla="*/ 805630 w 1822421"/>
              <a:gd name="connsiteY94" fmla="*/ 12218 h 203262"/>
              <a:gd name="connsiteX95" fmla="*/ 826882 w 1822421"/>
              <a:gd name="connsiteY95" fmla="*/ 12218 h 203262"/>
              <a:gd name="connsiteX96" fmla="*/ 826882 w 1822421"/>
              <a:gd name="connsiteY96" fmla="*/ 57853 h 203262"/>
              <a:gd name="connsiteX97" fmla="*/ 851774 w 1822421"/>
              <a:gd name="connsiteY97" fmla="*/ 49641 h 203262"/>
              <a:gd name="connsiteX98" fmla="*/ 893379 w 1822421"/>
              <a:gd name="connsiteY98" fmla="*/ 91094 h 203262"/>
              <a:gd name="connsiteX99" fmla="*/ 893379 w 1822421"/>
              <a:gd name="connsiteY99" fmla="*/ 155306 h 203262"/>
              <a:gd name="connsiteX100" fmla="*/ 871874 w 1822421"/>
              <a:gd name="connsiteY100" fmla="*/ 155306 h 203262"/>
              <a:gd name="connsiteX101" fmla="*/ 871874 w 1822421"/>
              <a:gd name="connsiteY101" fmla="*/ 92990 h 203262"/>
              <a:gd name="connsiteX102" fmla="*/ 849606 w 1822421"/>
              <a:gd name="connsiteY102" fmla="*/ 70316 h 203262"/>
              <a:gd name="connsiteX103" fmla="*/ 826882 w 1822421"/>
              <a:gd name="connsiteY103" fmla="*/ 92990 h 203262"/>
              <a:gd name="connsiteX104" fmla="*/ 826882 w 1822421"/>
              <a:gd name="connsiteY104" fmla="*/ 155323 h 203262"/>
              <a:gd name="connsiteX105" fmla="*/ 805630 w 1822421"/>
              <a:gd name="connsiteY105" fmla="*/ 155323 h 203262"/>
              <a:gd name="connsiteX106" fmla="*/ 725027 w 1822421"/>
              <a:gd name="connsiteY106" fmla="*/ 72450 h 203262"/>
              <a:gd name="connsiteX107" fmla="*/ 725027 w 1822421"/>
              <a:gd name="connsiteY107" fmla="*/ 51876 h 203262"/>
              <a:gd name="connsiteX108" fmla="*/ 735542 w 1822421"/>
              <a:gd name="connsiteY108" fmla="*/ 51876 h 203262"/>
              <a:gd name="connsiteX109" fmla="*/ 743162 w 1822421"/>
              <a:gd name="connsiteY109" fmla="*/ 44256 h 203262"/>
              <a:gd name="connsiteX110" fmla="*/ 743162 w 1822421"/>
              <a:gd name="connsiteY110" fmla="*/ 29778 h 203262"/>
              <a:gd name="connsiteX111" fmla="*/ 764346 w 1822421"/>
              <a:gd name="connsiteY111" fmla="*/ 29778 h 203262"/>
              <a:gd name="connsiteX112" fmla="*/ 764346 w 1822421"/>
              <a:gd name="connsiteY112" fmla="*/ 51876 h 203262"/>
              <a:gd name="connsiteX113" fmla="*/ 786512 w 1822421"/>
              <a:gd name="connsiteY113" fmla="*/ 51876 h 203262"/>
              <a:gd name="connsiteX114" fmla="*/ 786512 w 1822421"/>
              <a:gd name="connsiteY114" fmla="*/ 72450 h 203262"/>
              <a:gd name="connsiteX115" fmla="*/ 764346 w 1822421"/>
              <a:gd name="connsiteY115" fmla="*/ 72450 h 203262"/>
              <a:gd name="connsiteX116" fmla="*/ 764346 w 1822421"/>
              <a:gd name="connsiteY116" fmla="*/ 125096 h 203262"/>
              <a:gd name="connsiteX117" fmla="*/ 775319 w 1822421"/>
              <a:gd name="connsiteY117" fmla="*/ 136340 h 203262"/>
              <a:gd name="connsiteX118" fmla="*/ 787782 w 1822421"/>
              <a:gd name="connsiteY118" fmla="*/ 135155 h 203262"/>
              <a:gd name="connsiteX119" fmla="*/ 787782 w 1822421"/>
              <a:gd name="connsiteY119" fmla="*/ 154408 h 203262"/>
              <a:gd name="connsiteX120" fmla="*/ 773270 w 1822421"/>
              <a:gd name="connsiteY120" fmla="*/ 156322 h 203262"/>
              <a:gd name="connsiteX121" fmla="*/ 743179 w 1822421"/>
              <a:gd name="connsiteY121" fmla="*/ 126044 h 203262"/>
              <a:gd name="connsiteX122" fmla="*/ 743179 w 1822421"/>
              <a:gd name="connsiteY122" fmla="*/ 72450 h 203262"/>
              <a:gd name="connsiteX123" fmla="*/ 725043 w 1822421"/>
              <a:gd name="connsiteY123" fmla="*/ 72450 h 203262"/>
              <a:gd name="connsiteX124" fmla="*/ 551543 w 1822421"/>
              <a:gd name="connsiteY124" fmla="*/ 51876 h 203262"/>
              <a:gd name="connsiteX125" fmla="*/ 527938 w 1822421"/>
              <a:gd name="connsiteY125" fmla="*/ 51876 h 203262"/>
              <a:gd name="connsiteX126" fmla="*/ 565039 w 1822421"/>
              <a:gd name="connsiteY126" fmla="*/ 155272 h 203262"/>
              <a:gd name="connsiteX127" fmla="*/ 584089 w 1822421"/>
              <a:gd name="connsiteY127" fmla="*/ 155272 h 203262"/>
              <a:gd name="connsiteX128" fmla="*/ 604985 w 1822421"/>
              <a:gd name="connsiteY128" fmla="*/ 88926 h 203262"/>
              <a:gd name="connsiteX129" fmla="*/ 625949 w 1822421"/>
              <a:gd name="connsiteY129" fmla="*/ 155272 h 203262"/>
              <a:gd name="connsiteX130" fmla="*/ 645067 w 1822421"/>
              <a:gd name="connsiteY130" fmla="*/ 155272 h 203262"/>
              <a:gd name="connsiteX131" fmla="*/ 682117 w 1822421"/>
              <a:gd name="connsiteY131" fmla="*/ 51876 h 203262"/>
              <a:gd name="connsiteX132" fmla="*/ 658698 w 1822421"/>
              <a:gd name="connsiteY132" fmla="*/ 51876 h 203262"/>
              <a:gd name="connsiteX133" fmla="*/ 635685 w 1822421"/>
              <a:gd name="connsiteY133" fmla="*/ 118424 h 203262"/>
              <a:gd name="connsiteX134" fmla="*/ 614417 w 1822421"/>
              <a:gd name="connsiteY134" fmla="*/ 51876 h 203262"/>
              <a:gd name="connsiteX135" fmla="*/ 595384 w 1822421"/>
              <a:gd name="connsiteY135" fmla="*/ 51876 h 203262"/>
              <a:gd name="connsiteX136" fmla="*/ 574352 w 1822421"/>
              <a:gd name="connsiteY136" fmla="*/ 118882 h 203262"/>
              <a:gd name="connsiteX137" fmla="*/ 551526 w 1822421"/>
              <a:gd name="connsiteY137" fmla="*/ 51876 h 203262"/>
              <a:gd name="connsiteX138" fmla="*/ 376857 w 1822421"/>
              <a:gd name="connsiteY138" fmla="*/ 104403 h 203262"/>
              <a:gd name="connsiteX139" fmla="*/ 431434 w 1822421"/>
              <a:gd name="connsiteY139" fmla="*/ 157388 h 203262"/>
              <a:gd name="connsiteX140" fmla="*/ 477730 w 1822421"/>
              <a:gd name="connsiteY140" fmla="*/ 128280 h 203262"/>
              <a:gd name="connsiteX141" fmla="*/ 460847 w 1822421"/>
              <a:gd name="connsiteY141" fmla="*/ 118949 h 203262"/>
              <a:gd name="connsiteX142" fmla="*/ 431417 w 1822421"/>
              <a:gd name="connsiteY142" fmla="*/ 137475 h 203262"/>
              <a:gd name="connsiteX143" fmla="*/ 399395 w 1822421"/>
              <a:gd name="connsiteY143" fmla="*/ 111736 h 203262"/>
              <a:gd name="connsiteX144" fmla="*/ 477713 w 1822421"/>
              <a:gd name="connsiteY144" fmla="*/ 111736 h 203262"/>
              <a:gd name="connsiteX145" fmla="*/ 477205 w 1822421"/>
              <a:gd name="connsiteY145" fmla="*/ 85336 h 203262"/>
              <a:gd name="connsiteX146" fmla="*/ 429131 w 1822421"/>
              <a:gd name="connsiteY146" fmla="*/ 49742 h 203262"/>
              <a:gd name="connsiteX147" fmla="*/ 376840 w 1822421"/>
              <a:gd name="connsiteY147" fmla="*/ 104387 h 203262"/>
              <a:gd name="connsiteX148" fmla="*/ 399937 w 1822421"/>
              <a:gd name="connsiteY148" fmla="*/ 91703 h 203262"/>
              <a:gd name="connsiteX149" fmla="*/ 456631 w 1822421"/>
              <a:gd name="connsiteY149" fmla="*/ 91703 h 203262"/>
              <a:gd name="connsiteX150" fmla="*/ 429148 w 1822421"/>
              <a:gd name="connsiteY150" fmla="*/ 69673 h 203262"/>
              <a:gd name="connsiteX151" fmla="*/ 399937 w 1822421"/>
              <a:gd name="connsiteY151" fmla="*/ 91703 h 203262"/>
              <a:gd name="connsiteX152" fmla="*/ 251634 w 1822421"/>
              <a:gd name="connsiteY152" fmla="*/ 104403 h 203262"/>
              <a:gd name="connsiteX153" fmla="*/ 304890 w 1822421"/>
              <a:gd name="connsiteY153" fmla="*/ 157456 h 203262"/>
              <a:gd name="connsiteX154" fmla="*/ 338096 w 1822421"/>
              <a:gd name="connsiteY154" fmla="*/ 146077 h 203262"/>
              <a:gd name="connsiteX155" fmla="*/ 338096 w 1822421"/>
              <a:gd name="connsiteY155" fmla="*/ 155339 h 203262"/>
              <a:gd name="connsiteX156" fmla="*/ 359128 w 1822421"/>
              <a:gd name="connsiteY156" fmla="*/ 155339 h 203262"/>
              <a:gd name="connsiteX157" fmla="*/ 359128 w 1822421"/>
              <a:gd name="connsiteY157" fmla="*/ 12319 h 203262"/>
              <a:gd name="connsiteX158" fmla="*/ 337825 w 1822421"/>
              <a:gd name="connsiteY158" fmla="*/ 12319 h 203262"/>
              <a:gd name="connsiteX159" fmla="*/ 337825 w 1822421"/>
              <a:gd name="connsiteY159" fmla="*/ 61223 h 203262"/>
              <a:gd name="connsiteX160" fmla="*/ 305144 w 1822421"/>
              <a:gd name="connsiteY160" fmla="*/ 49708 h 203262"/>
              <a:gd name="connsiteX161" fmla="*/ 251634 w 1822421"/>
              <a:gd name="connsiteY161" fmla="*/ 104403 h 203262"/>
              <a:gd name="connsiteX162" fmla="*/ 273800 w 1822421"/>
              <a:gd name="connsiteY162" fmla="*/ 103049 h 203262"/>
              <a:gd name="connsiteX163" fmla="*/ 304890 w 1822421"/>
              <a:gd name="connsiteY163" fmla="*/ 136543 h 203262"/>
              <a:gd name="connsiteX164" fmla="*/ 337727 w 1822421"/>
              <a:gd name="connsiteY164" fmla="*/ 105743 h 203262"/>
              <a:gd name="connsiteX165" fmla="*/ 337741 w 1822421"/>
              <a:gd name="connsiteY165" fmla="*/ 104302 h 203262"/>
              <a:gd name="connsiteX166" fmla="*/ 304348 w 1822421"/>
              <a:gd name="connsiteY166" fmla="*/ 70604 h 203262"/>
              <a:gd name="connsiteX167" fmla="*/ 273783 w 1822421"/>
              <a:gd name="connsiteY167" fmla="*/ 103049 h 203262"/>
              <a:gd name="connsiteX168" fmla="*/ 1572311 w 1822421"/>
              <a:gd name="connsiteY168" fmla="*/ 102575 h 203262"/>
              <a:gd name="connsiteX169" fmla="*/ 1519055 w 1822421"/>
              <a:gd name="connsiteY169" fmla="*/ 49522 h 203262"/>
              <a:gd name="connsiteX170" fmla="*/ 1485849 w 1822421"/>
              <a:gd name="connsiteY170" fmla="*/ 60901 h 203262"/>
              <a:gd name="connsiteX171" fmla="*/ 1485849 w 1822421"/>
              <a:gd name="connsiteY171" fmla="*/ 51639 h 203262"/>
              <a:gd name="connsiteX172" fmla="*/ 1464817 w 1822421"/>
              <a:gd name="connsiteY172" fmla="*/ 51639 h 203262"/>
              <a:gd name="connsiteX173" fmla="*/ 1464817 w 1822421"/>
              <a:gd name="connsiteY173" fmla="*/ 190832 h 203262"/>
              <a:gd name="connsiteX174" fmla="*/ 1486120 w 1822421"/>
              <a:gd name="connsiteY174" fmla="*/ 190832 h 203262"/>
              <a:gd name="connsiteX175" fmla="*/ 1486120 w 1822421"/>
              <a:gd name="connsiteY175" fmla="*/ 145755 h 203262"/>
              <a:gd name="connsiteX176" fmla="*/ 1518801 w 1822421"/>
              <a:gd name="connsiteY176" fmla="*/ 157270 h 203262"/>
              <a:gd name="connsiteX177" fmla="*/ 1572311 w 1822421"/>
              <a:gd name="connsiteY177" fmla="*/ 102575 h 203262"/>
              <a:gd name="connsiteX178" fmla="*/ 1550145 w 1822421"/>
              <a:gd name="connsiteY178" fmla="*/ 103929 h 203262"/>
              <a:gd name="connsiteX179" fmla="*/ 1519055 w 1822421"/>
              <a:gd name="connsiteY179" fmla="*/ 70435 h 203262"/>
              <a:gd name="connsiteX180" fmla="*/ 1486218 w 1822421"/>
              <a:gd name="connsiteY180" fmla="*/ 101235 h 203262"/>
              <a:gd name="connsiteX181" fmla="*/ 1486204 w 1822421"/>
              <a:gd name="connsiteY181" fmla="*/ 102676 h 203262"/>
              <a:gd name="connsiteX182" fmla="*/ 1519597 w 1822421"/>
              <a:gd name="connsiteY182" fmla="*/ 136374 h 203262"/>
              <a:gd name="connsiteX183" fmla="*/ 1550145 w 1822421"/>
              <a:gd name="connsiteY183" fmla="*/ 103929 h 203262"/>
              <a:gd name="connsiteX184" fmla="*/ 1735415 w 1822421"/>
              <a:gd name="connsiteY184" fmla="*/ 155746 h 203262"/>
              <a:gd name="connsiteX185" fmla="*/ 1735415 w 1822421"/>
              <a:gd name="connsiteY185" fmla="*/ 51825 h 203262"/>
              <a:gd name="connsiteX186" fmla="*/ 1756649 w 1822421"/>
              <a:gd name="connsiteY186" fmla="*/ 51825 h 203262"/>
              <a:gd name="connsiteX187" fmla="*/ 1756649 w 1822421"/>
              <a:gd name="connsiteY187" fmla="*/ 58294 h 203262"/>
              <a:gd name="connsiteX188" fmla="*/ 1781541 w 1822421"/>
              <a:gd name="connsiteY188" fmla="*/ 50081 h 203262"/>
              <a:gd name="connsiteX189" fmla="*/ 1823147 w 1822421"/>
              <a:gd name="connsiteY189" fmla="*/ 91534 h 203262"/>
              <a:gd name="connsiteX190" fmla="*/ 1823147 w 1822421"/>
              <a:gd name="connsiteY190" fmla="*/ 155746 h 203262"/>
              <a:gd name="connsiteX191" fmla="*/ 1801641 w 1822421"/>
              <a:gd name="connsiteY191" fmla="*/ 155746 h 203262"/>
              <a:gd name="connsiteX192" fmla="*/ 1801641 w 1822421"/>
              <a:gd name="connsiteY192" fmla="*/ 93414 h 203262"/>
              <a:gd name="connsiteX193" fmla="*/ 1779374 w 1822421"/>
              <a:gd name="connsiteY193" fmla="*/ 70740 h 203262"/>
              <a:gd name="connsiteX194" fmla="*/ 1756649 w 1822421"/>
              <a:gd name="connsiteY194" fmla="*/ 93414 h 203262"/>
              <a:gd name="connsiteX195" fmla="*/ 1756649 w 1822421"/>
              <a:gd name="connsiteY195" fmla="*/ 155746 h 203262"/>
              <a:gd name="connsiteX196" fmla="*/ 1735415 w 1822421"/>
              <a:gd name="connsiteY196" fmla="*/ 155746 h 203262"/>
              <a:gd name="connsiteX197" fmla="*/ 1220924 w 1822421"/>
              <a:gd name="connsiteY197" fmla="*/ 155390 h 203262"/>
              <a:gd name="connsiteX198" fmla="*/ 1220924 w 1822421"/>
              <a:gd name="connsiteY198" fmla="*/ 14368 h 203262"/>
              <a:gd name="connsiteX199" fmla="*/ 1239280 w 1822421"/>
              <a:gd name="connsiteY199" fmla="*/ 14368 h 203262"/>
              <a:gd name="connsiteX200" fmla="*/ 1310655 w 1822421"/>
              <a:gd name="connsiteY200" fmla="*/ 112193 h 203262"/>
              <a:gd name="connsiteX201" fmla="*/ 1310655 w 1822421"/>
              <a:gd name="connsiteY201" fmla="*/ 14368 h 203262"/>
              <a:gd name="connsiteX202" fmla="*/ 1333007 w 1822421"/>
              <a:gd name="connsiteY202" fmla="*/ 14368 h 203262"/>
              <a:gd name="connsiteX203" fmla="*/ 1333007 w 1822421"/>
              <a:gd name="connsiteY203" fmla="*/ 155390 h 203262"/>
              <a:gd name="connsiteX204" fmla="*/ 1314482 w 1822421"/>
              <a:gd name="connsiteY204" fmla="*/ 155390 h 203262"/>
              <a:gd name="connsiteX205" fmla="*/ 1243242 w 1822421"/>
              <a:gd name="connsiteY205" fmla="*/ 57244 h 203262"/>
              <a:gd name="connsiteX206" fmla="*/ 1243242 w 1822421"/>
              <a:gd name="connsiteY206" fmla="*/ 155390 h 203262"/>
              <a:gd name="connsiteX207" fmla="*/ 1220907 w 1822421"/>
              <a:gd name="connsiteY207" fmla="*/ 155390 h 203262"/>
              <a:gd name="connsiteX208" fmla="*/ 21728 w 1822421"/>
              <a:gd name="connsiteY208" fmla="*/ 155339 h 203262"/>
              <a:gd name="connsiteX209" fmla="*/ 730 w 1822421"/>
              <a:gd name="connsiteY209" fmla="*/ 155339 h 203262"/>
              <a:gd name="connsiteX210" fmla="*/ 730 w 1822421"/>
              <a:gd name="connsiteY210" fmla="*/ 23732 h 203262"/>
              <a:gd name="connsiteX211" fmla="*/ 17901 w 1822421"/>
              <a:gd name="connsiteY211" fmla="*/ 23732 h 203262"/>
              <a:gd name="connsiteX212" fmla="*/ 63011 w 1822421"/>
              <a:gd name="connsiteY212" fmla="*/ 84642 h 203262"/>
              <a:gd name="connsiteX213" fmla="*/ 107953 w 1822421"/>
              <a:gd name="connsiteY213" fmla="*/ 23817 h 203262"/>
              <a:gd name="connsiteX214" fmla="*/ 125394 w 1822421"/>
              <a:gd name="connsiteY214" fmla="*/ 23817 h 203262"/>
              <a:gd name="connsiteX215" fmla="*/ 125394 w 1822421"/>
              <a:gd name="connsiteY215" fmla="*/ 155323 h 203262"/>
              <a:gd name="connsiteX216" fmla="*/ 104126 w 1822421"/>
              <a:gd name="connsiteY216" fmla="*/ 155323 h 203262"/>
              <a:gd name="connsiteX217" fmla="*/ 104126 w 1822421"/>
              <a:gd name="connsiteY217" fmla="*/ 64119 h 203262"/>
              <a:gd name="connsiteX218" fmla="*/ 63011 w 1822421"/>
              <a:gd name="connsiteY218" fmla="*/ 120101 h 203262"/>
              <a:gd name="connsiteX219" fmla="*/ 21728 w 1822421"/>
              <a:gd name="connsiteY219" fmla="*/ 63780 h 203262"/>
              <a:gd name="connsiteX220" fmla="*/ 21728 w 1822421"/>
              <a:gd name="connsiteY220" fmla="*/ 155339 h 20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1822421" h="203262">
                <a:moveTo>
                  <a:pt x="1038466" y="199502"/>
                </a:moveTo>
                <a:cubicBezTo>
                  <a:pt x="1039323" y="202661"/>
                  <a:pt x="1042580" y="204526"/>
                  <a:pt x="1045738" y="203668"/>
                </a:cubicBezTo>
                <a:cubicBezTo>
                  <a:pt x="1046726" y="203400"/>
                  <a:pt x="1047627" y="202881"/>
                  <a:pt x="1048355" y="202161"/>
                </a:cubicBezTo>
                <a:lnTo>
                  <a:pt x="1136460" y="115105"/>
                </a:lnTo>
                <a:lnTo>
                  <a:pt x="1031760" y="174762"/>
                </a:lnTo>
                <a:lnTo>
                  <a:pt x="1038466" y="199502"/>
                </a:lnTo>
                <a:close/>
                <a:moveTo>
                  <a:pt x="1000941" y="1380"/>
                </a:moveTo>
                <a:cubicBezTo>
                  <a:pt x="998090" y="-228"/>
                  <a:pt x="994475" y="778"/>
                  <a:pt x="992867" y="3629"/>
                </a:cubicBezTo>
                <a:cubicBezTo>
                  <a:pt x="992365" y="4519"/>
                  <a:pt x="992101" y="5523"/>
                  <a:pt x="992102" y="6545"/>
                </a:cubicBezTo>
                <a:lnTo>
                  <a:pt x="992102" y="59225"/>
                </a:lnTo>
                <a:lnTo>
                  <a:pt x="1047576" y="27593"/>
                </a:lnTo>
                <a:lnTo>
                  <a:pt x="1000941" y="1380"/>
                </a:lnTo>
                <a:close/>
                <a:moveTo>
                  <a:pt x="1064069" y="37025"/>
                </a:moveTo>
                <a:lnTo>
                  <a:pt x="992102" y="78021"/>
                </a:lnTo>
                <a:lnTo>
                  <a:pt x="992102" y="119423"/>
                </a:lnTo>
                <a:lnTo>
                  <a:pt x="1100324" y="57718"/>
                </a:lnTo>
                <a:lnTo>
                  <a:pt x="1064069" y="37025"/>
                </a:lnTo>
                <a:close/>
                <a:moveTo>
                  <a:pt x="1143792" y="92956"/>
                </a:moveTo>
                <a:cubicBezTo>
                  <a:pt x="1146640" y="91343"/>
                  <a:pt x="1147640" y="87726"/>
                  <a:pt x="1146026" y="84878"/>
                </a:cubicBezTo>
                <a:cubicBezTo>
                  <a:pt x="1145497" y="83945"/>
                  <a:pt x="1144725" y="83173"/>
                  <a:pt x="1143792" y="82644"/>
                </a:cubicBezTo>
                <a:lnTo>
                  <a:pt x="1116834" y="67404"/>
                </a:lnTo>
                <a:lnTo>
                  <a:pt x="992119" y="138508"/>
                </a:lnTo>
                <a:lnTo>
                  <a:pt x="992119" y="168683"/>
                </a:lnTo>
                <a:cubicBezTo>
                  <a:pt x="992112" y="171956"/>
                  <a:pt x="994759" y="174615"/>
                  <a:pt x="998033" y="174622"/>
                </a:cubicBezTo>
                <a:cubicBezTo>
                  <a:pt x="999064" y="174625"/>
                  <a:pt x="1000078" y="174358"/>
                  <a:pt x="1000975" y="173848"/>
                </a:cubicBezTo>
                <a:lnTo>
                  <a:pt x="1143809" y="92956"/>
                </a:lnTo>
                <a:close/>
                <a:moveTo>
                  <a:pt x="687248" y="26035"/>
                </a:moveTo>
                <a:cubicBezTo>
                  <a:pt x="687248" y="18703"/>
                  <a:pt x="693259" y="12776"/>
                  <a:pt x="700659" y="12776"/>
                </a:cubicBezTo>
                <a:cubicBezTo>
                  <a:pt x="708059" y="12776"/>
                  <a:pt x="714071" y="18703"/>
                  <a:pt x="714071" y="26035"/>
                </a:cubicBezTo>
                <a:cubicBezTo>
                  <a:pt x="714071" y="33367"/>
                  <a:pt x="708059" y="39294"/>
                  <a:pt x="700659" y="39294"/>
                </a:cubicBezTo>
                <a:cubicBezTo>
                  <a:pt x="693259" y="39294"/>
                  <a:pt x="687248" y="33367"/>
                  <a:pt x="687248" y="26035"/>
                </a:cubicBezTo>
                <a:close/>
                <a:moveTo>
                  <a:pt x="1689220" y="26035"/>
                </a:moveTo>
                <a:cubicBezTo>
                  <a:pt x="1689220" y="18703"/>
                  <a:pt x="1695231" y="12776"/>
                  <a:pt x="1702631" y="12776"/>
                </a:cubicBezTo>
                <a:cubicBezTo>
                  <a:pt x="1710031" y="12776"/>
                  <a:pt x="1716043" y="18703"/>
                  <a:pt x="1716043" y="26035"/>
                </a:cubicBezTo>
                <a:cubicBezTo>
                  <a:pt x="1716043" y="33367"/>
                  <a:pt x="1710031" y="39294"/>
                  <a:pt x="1702631" y="39294"/>
                </a:cubicBezTo>
                <a:cubicBezTo>
                  <a:pt x="1695231" y="39294"/>
                  <a:pt x="1689220" y="33367"/>
                  <a:pt x="1689220" y="26035"/>
                </a:cubicBezTo>
                <a:close/>
                <a:moveTo>
                  <a:pt x="233769" y="155339"/>
                </a:moveTo>
                <a:lnTo>
                  <a:pt x="212263" y="155339"/>
                </a:lnTo>
                <a:lnTo>
                  <a:pt x="212263" y="147093"/>
                </a:lnTo>
                <a:cubicBezTo>
                  <a:pt x="207590" y="150496"/>
                  <a:pt x="197633" y="157405"/>
                  <a:pt x="180411" y="157405"/>
                </a:cubicBezTo>
                <a:cubicBezTo>
                  <a:pt x="160057" y="157405"/>
                  <a:pt x="141905" y="143960"/>
                  <a:pt x="144224" y="122218"/>
                </a:cubicBezTo>
                <a:cubicBezTo>
                  <a:pt x="146223" y="103489"/>
                  <a:pt x="163749" y="95395"/>
                  <a:pt x="175518" y="92973"/>
                </a:cubicBezTo>
                <a:lnTo>
                  <a:pt x="212263" y="87131"/>
                </a:lnTo>
                <a:cubicBezTo>
                  <a:pt x="212263" y="78004"/>
                  <a:pt x="207353" y="70943"/>
                  <a:pt x="194246" y="70096"/>
                </a:cubicBezTo>
                <a:cubicBezTo>
                  <a:pt x="181140" y="69250"/>
                  <a:pt x="173757" y="75261"/>
                  <a:pt x="167644" y="87318"/>
                </a:cubicBezTo>
                <a:lnTo>
                  <a:pt x="148610" y="77073"/>
                </a:lnTo>
                <a:cubicBezTo>
                  <a:pt x="169235" y="32521"/>
                  <a:pt x="233769" y="47202"/>
                  <a:pt x="233769" y="84083"/>
                </a:cubicBezTo>
                <a:lnTo>
                  <a:pt x="233769" y="155323"/>
                </a:lnTo>
                <a:close/>
                <a:moveTo>
                  <a:pt x="212263" y="106910"/>
                </a:moveTo>
                <a:cubicBezTo>
                  <a:pt x="212365" y="113615"/>
                  <a:pt x="211213" y="125740"/>
                  <a:pt x="198395" y="133834"/>
                </a:cubicBezTo>
                <a:cubicBezTo>
                  <a:pt x="188455" y="140099"/>
                  <a:pt x="167220" y="138897"/>
                  <a:pt x="166170" y="127145"/>
                </a:cubicBezTo>
                <a:cubicBezTo>
                  <a:pt x="165341" y="117747"/>
                  <a:pt x="173977" y="113751"/>
                  <a:pt x="181512" y="111939"/>
                </a:cubicBezTo>
                <a:lnTo>
                  <a:pt x="212263" y="106910"/>
                </a:lnTo>
                <a:close/>
                <a:moveTo>
                  <a:pt x="1442685" y="155339"/>
                </a:moveTo>
                <a:lnTo>
                  <a:pt x="1421180" y="155339"/>
                </a:lnTo>
                <a:lnTo>
                  <a:pt x="1421180" y="147093"/>
                </a:lnTo>
                <a:cubicBezTo>
                  <a:pt x="1416506" y="150496"/>
                  <a:pt x="1406549" y="157405"/>
                  <a:pt x="1389328" y="157405"/>
                </a:cubicBezTo>
                <a:cubicBezTo>
                  <a:pt x="1368974" y="157405"/>
                  <a:pt x="1350821" y="143960"/>
                  <a:pt x="1353141" y="122218"/>
                </a:cubicBezTo>
                <a:cubicBezTo>
                  <a:pt x="1355139" y="103489"/>
                  <a:pt x="1372665" y="95395"/>
                  <a:pt x="1384434" y="92973"/>
                </a:cubicBezTo>
                <a:lnTo>
                  <a:pt x="1421180" y="87131"/>
                </a:lnTo>
                <a:cubicBezTo>
                  <a:pt x="1421180" y="78004"/>
                  <a:pt x="1416269" y="70943"/>
                  <a:pt x="1403162" y="70096"/>
                </a:cubicBezTo>
                <a:cubicBezTo>
                  <a:pt x="1390056" y="69250"/>
                  <a:pt x="1382673" y="75261"/>
                  <a:pt x="1376560" y="87318"/>
                </a:cubicBezTo>
                <a:lnTo>
                  <a:pt x="1357527" y="77073"/>
                </a:lnTo>
                <a:cubicBezTo>
                  <a:pt x="1378152" y="32521"/>
                  <a:pt x="1442685" y="47202"/>
                  <a:pt x="1442685" y="84083"/>
                </a:cubicBezTo>
                <a:lnTo>
                  <a:pt x="1442685" y="155323"/>
                </a:lnTo>
                <a:close/>
                <a:moveTo>
                  <a:pt x="1421180" y="106910"/>
                </a:moveTo>
                <a:cubicBezTo>
                  <a:pt x="1421281" y="113615"/>
                  <a:pt x="1420130" y="125740"/>
                  <a:pt x="1407294" y="133834"/>
                </a:cubicBezTo>
                <a:cubicBezTo>
                  <a:pt x="1397354" y="140099"/>
                  <a:pt x="1376120" y="138897"/>
                  <a:pt x="1375070" y="127145"/>
                </a:cubicBezTo>
                <a:cubicBezTo>
                  <a:pt x="1374240" y="117747"/>
                  <a:pt x="1382876" y="113751"/>
                  <a:pt x="1390412" y="111939"/>
                </a:cubicBezTo>
                <a:lnTo>
                  <a:pt x="1421163" y="106910"/>
                </a:lnTo>
                <a:close/>
                <a:moveTo>
                  <a:pt x="1611038" y="155339"/>
                </a:moveTo>
                <a:lnTo>
                  <a:pt x="1589939" y="155339"/>
                </a:lnTo>
                <a:lnTo>
                  <a:pt x="1589939" y="12251"/>
                </a:lnTo>
                <a:lnTo>
                  <a:pt x="1611038" y="12251"/>
                </a:lnTo>
                <a:lnTo>
                  <a:pt x="1611038" y="95141"/>
                </a:lnTo>
                <a:lnTo>
                  <a:pt x="1656420" y="51808"/>
                </a:lnTo>
                <a:lnTo>
                  <a:pt x="1685850" y="51808"/>
                </a:lnTo>
                <a:lnTo>
                  <a:pt x="1641264" y="94734"/>
                </a:lnTo>
                <a:lnTo>
                  <a:pt x="1687239" y="155323"/>
                </a:lnTo>
                <a:lnTo>
                  <a:pt x="1660890" y="155323"/>
                </a:lnTo>
                <a:lnTo>
                  <a:pt x="1625719" y="109484"/>
                </a:lnTo>
                <a:lnTo>
                  <a:pt x="1611038" y="123775"/>
                </a:lnTo>
                <a:lnTo>
                  <a:pt x="1611038" y="155323"/>
                </a:lnTo>
                <a:close/>
                <a:moveTo>
                  <a:pt x="1713537" y="51808"/>
                </a:moveTo>
                <a:lnTo>
                  <a:pt x="1692285" y="51808"/>
                </a:lnTo>
                <a:lnTo>
                  <a:pt x="1692285" y="155323"/>
                </a:lnTo>
                <a:lnTo>
                  <a:pt x="1713537" y="155323"/>
                </a:lnTo>
                <a:lnTo>
                  <a:pt x="1713537" y="51808"/>
                </a:lnTo>
                <a:close/>
                <a:moveTo>
                  <a:pt x="711073" y="51808"/>
                </a:moveTo>
                <a:lnTo>
                  <a:pt x="689822" y="51808"/>
                </a:lnTo>
                <a:lnTo>
                  <a:pt x="689822" y="155323"/>
                </a:lnTo>
                <a:lnTo>
                  <a:pt x="711073" y="155323"/>
                </a:lnTo>
                <a:lnTo>
                  <a:pt x="711073" y="51808"/>
                </a:lnTo>
                <a:close/>
                <a:moveTo>
                  <a:pt x="805630" y="155323"/>
                </a:moveTo>
                <a:lnTo>
                  <a:pt x="805630" y="12218"/>
                </a:lnTo>
                <a:lnTo>
                  <a:pt x="826882" y="12218"/>
                </a:lnTo>
                <a:lnTo>
                  <a:pt x="826882" y="57853"/>
                </a:lnTo>
                <a:cubicBezTo>
                  <a:pt x="832995" y="51994"/>
                  <a:pt x="843815" y="49641"/>
                  <a:pt x="851774" y="49641"/>
                </a:cubicBezTo>
                <a:cubicBezTo>
                  <a:pt x="876361" y="49641"/>
                  <a:pt x="893718" y="67963"/>
                  <a:pt x="893379" y="91094"/>
                </a:cubicBezTo>
                <a:lnTo>
                  <a:pt x="893379" y="155306"/>
                </a:lnTo>
                <a:lnTo>
                  <a:pt x="871874" y="155306"/>
                </a:lnTo>
                <a:lnTo>
                  <a:pt x="871874" y="92990"/>
                </a:lnTo>
                <a:cubicBezTo>
                  <a:pt x="871874" y="86081"/>
                  <a:pt x="868250" y="70316"/>
                  <a:pt x="849606" y="70316"/>
                </a:cubicBezTo>
                <a:cubicBezTo>
                  <a:pt x="833215" y="70316"/>
                  <a:pt x="826882" y="83118"/>
                  <a:pt x="826882" y="92990"/>
                </a:cubicBezTo>
                <a:lnTo>
                  <a:pt x="826882" y="155323"/>
                </a:lnTo>
                <a:lnTo>
                  <a:pt x="805630" y="155323"/>
                </a:lnTo>
                <a:close/>
                <a:moveTo>
                  <a:pt x="725027" y="72450"/>
                </a:moveTo>
                <a:lnTo>
                  <a:pt x="725027" y="51876"/>
                </a:lnTo>
                <a:lnTo>
                  <a:pt x="735542" y="51876"/>
                </a:lnTo>
                <a:cubicBezTo>
                  <a:pt x="739751" y="51876"/>
                  <a:pt x="743162" y="48464"/>
                  <a:pt x="743162" y="44256"/>
                </a:cubicBezTo>
                <a:lnTo>
                  <a:pt x="743162" y="29778"/>
                </a:lnTo>
                <a:lnTo>
                  <a:pt x="764346" y="29778"/>
                </a:lnTo>
                <a:lnTo>
                  <a:pt x="764346" y="51876"/>
                </a:lnTo>
                <a:lnTo>
                  <a:pt x="786512" y="51876"/>
                </a:lnTo>
                <a:lnTo>
                  <a:pt x="786512" y="72450"/>
                </a:lnTo>
                <a:lnTo>
                  <a:pt x="764346" y="72450"/>
                </a:lnTo>
                <a:lnTo>
                  <a:pt x="764346" y="125096"/>
                </a:lnTo>
                <a:cubicBezTo>
                  <a:pt x="764346" y="130058"/>
                  <a:pt x="766124" y="136340"/>
                  <a:pt x="775319" y="136340"/>
                </a:cubicBezTo>
                <a:cubicBezTo>
                  <a:pt x="781500" y="136340"/>
                  <a:pt x="784311" y="135747"/>
                  <a:pt x="787782" y="135155"/>
                </a:cubicBezTo>
                <a:lnTo>
                  <a:pt x="787782" y="154408"/>
                </a:lnTo>
                <a:cubicBezTo>
                  <a:pt x="787782" y="154408"/>
                  <a:pt x="781669" y="156322"/>
                  <a:pt x="773270" y="156322"/>
                </a:cubicBezTo>
                <a:cubicBezTo>
                  <a:pt x="749597" y="156322"/>
                  <a:pt x="743179" y="138524"/>
                  <a:pt x="743179" y="126044"/>
                </a:cubicBezTo>
                <a:lnTo>
                  <a:pt x="743179" y="72450"/>
                </a:lnTo>
                <a:lnTo>
                  <a:pt x="725043" y="72450"/>
                </a:lnTo>
                <a:close/>
                <a:moveTo>
                  <a:pt x="551543" y="51876"/>
                </a:moveTo>
                <a:lnTo>
                  <a:pt x="527938" y="51876"/>
                </a:lnTo>
                <a:lnTo>
                  <a:pt x="565039" y="155272"/>
                </a:lnTo>
                <a:lnTo>
                  <a:pt x="584089" y="155272"/>
                </a:lnTo>
                <a:lnTo>
                  <a:pt x="604985" y="88926"/>
                </a:lnTo>
                <a:lnTo>
                  <a:pt x="625949" y="155272"/>
                </a:lnTo>
                <a:lnTo>
                  <a:pt x="645067" y="155272"/>
                </a:lnTo>
                <a:lnTo>
                  <a:pt x="682117" y="51876"/>
                </a:lnTo>
                <a:lnTo>
                  <a:pt x="658698" y="51876"/>
                </a:lnTo>
                <a:lnTo>
                  <a:pt x="635685" y="118424"/>
                </a:lnTo>
                <a:lnTo>
                  <a:pt x="614417" y="51876"/>
                </a:lnTo>
                <a:lnTo>
                  <a:pt x="595384" y="51876"/>
                </a:lnTo>
                <a:lnTo>
                  <a:pt x="574352" y="118882"/>
                </a:lnTo>
                <a:lnTo>
                  <a:pt x="551526" y="51876"/>
                </a:lnTo>
                <a:close/>
                <a:moveTo>
                  <a:pt x="376857" y="104403"/>
                </a:moveTo>
                <a:cubicBezTo>
                  <a:pt x="376518" y="130921"/>
                  <a:pt x="396957" y="157388"/>
                  <a:pt x="431434" y="157388"/>
                </a:cubicBezTo>
                <a:cubicBezTo>
                  <a:pt x="457951" y="157388"/>
                  <a:pt x="471786" y="141843"/>
                  <a:pt x="477730" y="128280"/>
                </a:cubicBezTo>
                <a:lnTo>
                  <a:pt x="460847" y="118949"/>
                </a:lnTo>
                <a:cubicBezTo>
                  <a:pt x="455513" y="125706"/>
                  <a:pt x="447283" y="137475"/>
                  <a:pt x="431417" y="137475"/>
                </a:cubicBezTo>
                <a:cubicBezTo>
                  <a:pt x="412028" y="137475"/>
                  <a:pt x="400513" y="124250"/>
                  <a:pt x="399395" y="111736"/>
                </a:cubicBezTo>
                <a:lnTo>
                  <a:pt x="477713" y="111736"/>
                </a:lnTo>
                <a:cubicBezTo>
                  <a:pt x="478966" y="106927"/>
                  <a:pt x="480219" y="94887"/>
                  <a:pt x="477205" y="85336"/>
                </a:cubicBezTo>
                <a:cubicBezTo>
                  <a:pt x="471515" y="67319"/>
                  <a:pt x="456529" y="49742"/>
                  <a:pt x="429131" y="49742"/>
                </a:cubicBezTo>
                <a:cubicBezTo>
                  <a:pt x="401732" y="49742"/>
                  <a:pt x="376840" y="69250"/>
                  <a:pt x="376840" y="104387"/>
                </a:cubicBezTo>
                <a:close/>
                <a:moveTo>
                  <a:pt x="399937" y="91703"/>
                </a:moveTo>
                <a:lnTo>
                  <a:pt x="456631" y="91703"/>
                </a:lnTo>
                <a:cubicBezTo>
                  <a:pt x="455699" y="84422"/>
                  <a:pt x="447046" y="69673"/>
                  <a:pt x="429148" y="69673"/>
                </a:cubicBezTo>
                <a:cubicBezTo>
                  <a:pt x="415577" y="69649"/>
                  <a:pt x="403645" y="78649"/>
                  <a:pt x="399937" y="91703"/>
                </a:cubicBezTo>
                <a:close/>
                <a:moveTo>
                  <a:pt x="251634" y="104403"/>
                </a:moveTo>
                <a:cubicBezTo>
                  <a:pt x="252277" y="134173"/>
                  <a:pt x="273258" y="157456"/>
                  <a:pt x="304890" y="157456"/>
                </a:cubicBezTo>
                <a:cubicBezTo>
                  <a:pt x="323076" y="157456"/>
                  <a:pt x="334066" y="149379"/>
                  <a:pt x="338096" y="146077"/>
                </a:cubicBezTo>
                <a:lnTo>
                  <a:pt x="338096" y="155339"/>
                </a:lnTo>
                <a:lnTo>
                  <a:pt x="359128" y="155339"/>
                </a:lnTo>
                <a:lnTo>
                  <a:pt x="359128" y="12319"/>
                </a:lnTo>
                <a:lnTo>
                  <a:pt x="337825" y="12319"/>
                </a:lnTo>
                <a:lnTo>
                  <a:pt x="337825" y="61223"/>
                </a:lnTo>
                <a:cubicBezTo>
                  <a:pt x="330815" y="55127"/>
                  <a:pt x="319842" y="49708"/>
                  <a:pt x="305144" y="49708"/>
                </a:cubicBezTo>
                <a:cubicBezTo>
                  <a:pt x="272801" y="49708"/>
                  <a:pt x="250990" y="74651"/>
                  <a:pt x="251634" y="104403"/>
                </a:cubicBezTo>
                <a:close/>
                <a:moveTo>
                  <a:pt x="273800" y="103049"/>
                </a:moveTo>
                <a:cubicBezTo>
                  <a:pt x="273800" y="121997"/>
                  <a:pt x="286043" y="136543"/>
                  <a:pt x="304890" y="136543"/>
                </a:cubicBezTo>
                <a:cubicBezTo>
                  <a:pt x="322462" y="137106"/>
                  <a:pt x="337164" y="123316"/>
                  <a:pt x="337727" y="105743"/>
                </a:cubicBezTo>
                <a:cubicBezTo>
                  <a:pt x="337742" y="105263"/>
                  <a:pt x="337747" y="104782"/>
                  <a:pt x="337741" y="104302"/>
                </a:cubicBezTo>
                <a:cubicBezTo>
                  <a:pt x="337741" y="81086"/>
                  <a:pt x="320621" y="70604"/>
                  <a:pt x="304348" y="70604"/>
                </a:cubicBezTo>
                <a:cubicBezTo>
                  <a:pt x="288075" y="70604"/>
                  <a:pt x="273783" y="84117"/>
                  <a:pt x="273783" y="103049"/>
                </a:cubicBezTo>
                <a:close/>
                <a:moveTo>
                  <a:pt x="1572311" y="102575"/>
                </a:moveTo>
                <a:cubicBezTo>
                  <a:pt x="1571668" y="72806"/>
                  <a:pt x="1550687" y="49522"/>
                  <a:pt x="1519055" y="49522"/>
                </a:cubicBezTo>
                <a:cubicBezTo>
                  <a:pt x="1500869" y="49522"/>
                  <a:pt x="1489879" y="57599"/>
                  <a:pt x="1485849" y="60901"/>
                </a:cubicBezTo>
                <a:lnTo>
                  <a:pt x="1485849" y="51639"/>
                </a:lnTo>
                <a:lnTo>
                  <a:pt x="1464817" y="51639"/>
                </a:lnTo>
                <a:lnTo>
                  <a:pt x="1464817" y="190832"/>
                </a:lnTo>
                <a:lnTo>
                  <a:pt x="1486120" y="190832"/>
                </a:lnTo>
                <a:lnTo>
                  <a:pt x="1486120" y="145755"/>
                </a:lnTo>
                <a:cubicBezTo>
                  <a:pt x="1493130" y="151851"/>
                  <a:pt x="1504120" y="157270"/>
                  <a:pt x="1518801" y="157270"/>
                </a:cubicBezTo>
                <a:cubicBezTo>
                  <a:pt x="1551144" y="157270"/>
                  <a:pt x="1572955" y="132327"/>
                  <a:pt x="1572311" y="102575"/>
                </a:cubicBezTo>
                <a:close/>
                <a:moveTo>
                  <a:pt x="1550145" y="103929"/>
                </a:moveTo>
                <a:cubicBezTo>
                  <a:pt x="1550145" y="84981"/>
                  <a:pt x="1537902" y="70435"/>
                  <a:pt x="1519055" y="70435"/>
                </a:cubicBezTo>
                <a:cubicBezTo>
                  <a:pt x="1501482" y="69872"/>
                  <a:pt x="1486780" y="83662"/>
                  <a:pt x="1486218" y="101235"/>
                </a:cubicBezTo>
                <a:cubicBezTo>
                  <a:pt x="1486202" y="101715"/>
                  <a:pt x="1486198" y="102196"/>
                  <a:pt x="1486204" y="102676"/>
                </a:cubicBezTo>
                <a:cubicBezTo>
                  <a:pt x="1486204" y="125892"/>
                  <a:pt x="1503324" y="136374"/>
                  <a:pt x="1519597" y="136374"/>
                </a:cubicBezTo>
                <a:cubicBezTo>
                  <a:pt x="1535870" y="136374"/>
                  <a:pt x="1550145" y="122861"/>
                  <a:pt x="1550145" y="103929"/>
                </a:cubicBezTo>
                <a:close/>
                <a:moveTo>
                  <a:pt x="1735415" y="155746"/>
                </a:moveTo>
                <a:lnTo>
                  <a:pt x="1735415" y="51825"/>
                </a:lnTo>
                <a:lnTo>
                  <a:pt x="1756649" y="51825"/>
                </a:lnTo>
                <a:lnTo>
                  <a:pt x="1756649" y="58294"/>
                </a:lnTo>
                <a:cubicBezTo>
                  <a:pt x="1762762" y="52435"/>
                  <a:pt x="1773583" y="50081"/>
                  <a:pt x="1781541" y="50081"/>
                </a:cubicBezTo>
                <a:cubicBezTo>
                  <a:pt x="1806129" y="50081"/>
                  <a:pt x="1823486" y="68403"/>
                  <a:pt x="1823147" y="91534"/>
                </a:cubicBezTo>
                <a:lnTo>
                  <a:pt x="1823147" y="155746"/>
                </a:lnTo>
                <a:lnTo>
                  <a:pt x="1801641" y="155746"/>
                </a:lnTo>
                <a:lnTo>
                  <a:pt x="1801641" y="93414"/>
                </a:lnTo>
                <a:cubicBezTo>
                  <a:pt x="1801641" y="86505"/>
                  <a:pt x="1798018" y="70740"/>
                  <a:pt x="1779374" y="70740"/>
                </a:cubicBezTo>
                <a:cubicBezTo>
                  <a:pt x="1762965" y="70740"/>
                  <a:pt x="1756649" y="83541"/>
                  <a:pt x="1756649" y="93414"/>
                </a:cubicBezTo>
                <a:lnTo>
                  <a:pt x="1756649" y="155746"/>
                </a:lnTo>
                <a:lnTo>
                  <a:pt x="1735415" y="155746"/>
                </a:lnTo>
                <a:close/>
                <a:moveTo>
                  <a:pt x="1220924" y="155390"/>
                </a:moveTo>
                <a:lnTo>
                  <a:pt x="1220924" y="14368"/>
                </a:lnTo>
                <a:lnTo>
                  <a:pt x="1239280" y="14368"/>
                </a:lnTo>
                <a:lnTo>
                  <a:pt x="1310655" y="112193"/>
                </a:lnTo>
                <a:lnTo>
                  <a:pt x="1310655" y="14368"/>
                </a:lnTo>
                <a:lnTo>
                  <a:pt x="1333007" y="14368"/>
                </a:lnTo>
                <a:lnTo>
                  <a:pt x="1333007" y="155390"/>
                </a:lnTo>
                <a:lnTo>
                  <a:pt x="1314482" y="155390"/>
                </a:lnTo>
                <a:lnTo>
                  <a:pt x="1243242" y="57244"/>
                </a:lnTo>
                <a:lnTo>
                  <a:pt x="1243242" y="155390"/>
                </a:lnTo>
                <a:lnTo>
                  <a:pt x="1220907" y="155390"/>
                </a:lnTo>
                <a:close/>
                <a:moveTo>
                  <a:pt x="21728" y="155339"/>
                </a:moveTo>
                <a:lnTo>
                  <a:pt x="730" y="155339"/>
                </a:lnTo>
                <a:lnTo>
                  <a:pt x="730" y="23732"/>
                </a:lnTo>
                <a:lnTo>
                  <a:pt x="17901" y="23732"/>
                </a:lnTo>
                <a:lnTo>
                  <a:pt x="63011" y="84642"/>
                </a:lnTo>
                <a:lnTo>
                  <a:pt x="107953" y="23817"/>
                </a:lnTo>
                <a:lnTo>
                  <a:pt x="125394" y="23817"/>
                </a:lnTo>
                <a:lnTo>
                  <a:pt x="125394" y="155323"/>
                </a:lnTo>
                <a:lnTo>
                  <a:pt x="104126" y="155323"/>
                </a:lnTo>
                <a:lnTo>
                  <a:pt x="104126" y="64119"/>
                </a:lnTo>
                <a:lnTo>
                  <a:pt x="63011" y="120101"/>
                </a:lnTo>
                <a:lnTo>
                  <a:pt x="21728" y="63780"/>
                </a:lnTo>
                <a:lnTo>
                  <a:pt x="21728" y="155339"/>
                </a:lnTo>
                <a:close/>
              </a:path>
            </a:pathLst>
          </a:custGeom>
          <a:noFill/>
          <a:ln w="16927" cap="rnd">
            <a:noFill/>
            <a:prstDash val="solid"/>
            <a:round/>
          </a:ln>
        </p:spPr>
        <p:txBody>
          <a:bodyPr rtlCol="0" anchor="ctr"/>
          <a:lstStyle/>
          <a:p>
            <a:endParaRPr lang="en-US"/>
          </a:p>
        </p:txBody>
      </p:sp>
      <p:pic>
        <p:nvPicPr>
          <p:cNvPr id="49" name="Picture 48">
            <a:extLst>
              <a:ext uri="{FF2B5EF4-FFF2-40B4-BE49-F238E27FC236}">
                <a16:creationId xmlns:a16="http://schemas.microsoft.com/office/drawing/2014/main" id="{AA68B455-6284-6C99-0270-B4BB42BF7948}"/>
              </a:ext>
            </a:extLst>
          </p:cNvPr>
          <p:cNvPicPr>
            <a:picLocks noChangeAspect="1"/>
          </p:cNvPicPr>
          <p:nvPr/>
        </p:nvPicPr>
        <p:blipFill>
          <a:blip r:embed="rId3">
            <a:duotone>
              <a:schemeClr val="accent6">
                <a:shade val="45000"/>
                <a:satMod val="135000"/>
              </a:schemeClr>
              <a:prstClr val="white"/>
            </a:duotone>
          </a:blip>
          <a:stretch>
            <a:fillRect/>
          </a:stretch>
        </p:blipFill>
        <p:spPr>
          <a:xfrm>
            <a:off x="685800" y="607013"/>
            <a:ext cx="3906543" cy="943190"/>
          </a:xfrm>
          <a:prstGeom prst="rect">
            <a:avLst/>
          </a:prstGeom>
        </p:spPr>
      </p:pic>
    </p:spTree>
    <p:extLst>
      <p:ext uri="{BB962C8B-B14F-4D97-AF65-F5344CB8AC3E}">
        <p14:creationId xmlns:p14="http://schemas.microsoft.com/office/powerpoint/2010/main" val="1866942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Freeform 3"/>
          <p:cNvSpPr/>
          <p:nvPr/>
        </p:nvSpPr>
        <p:spPr>
          <a:xfrm>
            <a:off x="10058399" y="0"/>
            <a:ext cx="8229600" cy="10246762"/>
          </a:xfrm>
          <a:custGeom>
            <a:avLst/>
            <a:gdLst/>
            <a:ahLst/>
            <a:cxnLst/>
            <a:rect l="l" t="t" r="r" b="b"/>
            <a:pathLst>
              <a:path w="8229600" h="10287000">
                <a:moveTo>
                  <a:pt x="0" y="0"/>
                </a:moveTo>
                <a:lnTo>
                  <a:pt x="8229600" y="0"/>
                </a:lnTo>
                <a:lnTo>
                  <a:pt x="8229600" y="10287000"/>
                </a:lnTo>
                <a:lnTo>
                  <a:pt x="0" y="10287000"/>
                </a:lnTo>
                <a:lnTo>
                  <a:pt x="0" y="0"/>
                </a:lnTo>
                <a:close/>
              </a:path>
            </a:pathLst>
          </a:custGeom>
          <a:blipFill>
            <a:blip r:embed="rId2"/>
            <a:stretch>
              <a:fillRect/>
            </a:stretch>
          </a:blipFill>
        </p:spPr>
      </p:sp>
      <p:sp>
        <p:nvSpPr>
          <p:cNvPr id="4" name="Freeform 4"/>
          <p:cNvSpPr/>
          <p:nvPr/>
        </p:nvSpPr>
        <p:spPr>
          <a:xfrm>
            <a:off x="2480901" y="-4164749"/>
            <a:ext cx="7577497" cy="6699359"/>
          </a:xfrm>
          <a:custGeom>
            <a:avLst/>
            <a:gdLst/>
            <a:ahLst/>
            <a:cxnLst/>
            <a:rect l="l" t="t" r="r" b="b"/>
            <a:pathLst>
              <a:path w="7577497" h="6699359">
                <a:moveTo>
                  <a:pt x="0" y="0"/>
                </a:moveTo>
                <a:lnTo>
                  <a:pt x="7577497" y="0"/>
                </a:lnTo>
                <a:lnTo>
                  <a:pt x="7577497" y="6699359"/>
                </a:lnTo>
                <a:lnTo>
                  <a:pt x="0" y="6699359"/>
                </a:lnTo>
                <a:lnTo>
                  <a:pt x="0" y="0"/>
                </a:lnTo>
                <a:close/>
              </a:path>
            </a:pathLst>
          </a:custGeom>
          <a:blipFill>
            <a:blip r:embed="rId3"/>
            <a:stretch>
              <a:fillRect b="-13533"/>
            </a:stretch>
          </a:blipFill>
        </p:spPr>
      </p:sp>
      <p:sp>
        <p:nvSpPr>
          <p:cNvPr id="5" name="Freeform 5"/>
          <p:cNvSpPr/>
          <p:nvPr/>
        </p:nvSpPr>
        <p:spPr>
          <a:xfrm>
            <a:off x="2951497" y="8096136"/>
            <a:ext cx="8198739" cy="8229600"/>
          </a:xfrm>
          <a:custGeom>
            <a:avLst/>
            <a:gdLst/>
            <a:ahLst/>
            <a:cxnLst/>
            <a:rect l="l" t="t" r="r" b="b"/>
            <a:pathLst>
              <a:path w="8198739" h="8229600">
                <a:moveTo>
                  <a:pt x="0" y="0"/>
                </a:moveTo>
                <a:lnTo>
                  <a:pt x="8198739" y="0"/>
                </a:lnTo>
                <a:lnTo>
                  <a:pt x="8198739" y="8229600"/>
                </a:lnTo>
                <a:lnTo>
                  <a:pt x="0" y="8229600"/>
                </a:lnTo>
                <a:lnTo>
                  <a:pt x="0" y="0"/>
                </a:lnTo>
                <a:close/>
              </a:path>
            </a:pathLst>
          </a:custGeom>
          <a:blipFill>
            <a:blip r:embed="rId3"/>
            <a:stretch>
              <a:fillRect/>
            </a:stretch>
          </a:blipFill>
        </p:spPr>
      </p:sp>
      <p:grpSp>
        <p:nvGrpSpPr>
          <p:cNvPr id="6" name="Group 6"/>
          <p:cNvGrpSpPr/>
          <p:nvPr/>
        </p:nvGrpSpPr>
        <p:grpSpPr>
          <a:xfrm>
            <a:off x="17259300" y="-40238"/>
            <a:ext cx="1028700" cy="10271724"/>
            <a:chOff x="0" y="0"/>
            <a:chExt cx="812800" cy="2705310"/>
          </a:xfrm>
        </p:grpSpPr>
        <p:sp>
          <p:nvSpPr>
            <p:cNvPr id="7" name="Freeform 7"/>
            <p:cNvSpPr/>
            <p:nvPr/>
          </p:nvSpPr>
          <p:spPr>
            <a:xfrm>
              <a:off x="0" y="0"/>
              <a:ext cx="812800" cy="2705310"/>
            </a:xfrm>
            <a:custGeom>
              <a:avLst/>
              <a:gdLst/>
              <a:ahLst/>
              <a:cxnLst/>
              <a:rect l="l" t="t" r="r" b="b"/>
              <a:pathLst>
                <a:path w="812800" h="2705310">
                  <a:moveTo>
                    <a:pt x="0" y="0"/>
                  </a:moveTo>
                  <a:lnTo>
                    <a:pt x="812800" y="0"/>
                  </a:lnTo>
                  <a:lnTo>
                    <a:pt x="812800" y="2705310"/>
                  </a:lnTo>
                  <a:lnTo>
                    <a:pt x="0" y="2705310"/>
                  </a:lnTo>
                  <a:close/>
                </a:path>
              </a:pathLst>
            </a:custGeom>
            <a:solidFill>
              <a:srgbClr val="B35D34"/>
            </a:solidFill>
          </p:spPr>
        </p:sp>
        <p:sp>
          <p:nvSpPr>
            <p:cNvPr id="8" name="TextBox 8"/>
            <p:cNvSpPr txBox="1"/>
            <p:nvPr/>
          </p:nvSpPr>
          <p:spPr>
            <a:xfrm>
              <a:off x="0" y="-38100"/>
              <a:ext cx="812800" cy="2743410"/>
            </a:xfrm>
            <a:prstGeom prst="rect">
              <a:avLst/>
            </a:prstGeom>
          </p:spPr>
          <p:txBody>
            <a:bodyPr lIns="50800" tIns="50800" rIns="50800" bIns="50800" rtlCol="0" anchor="ctr"/>
            <a:lstStyle/>
            <a:p>
              <a:pPr algn="ctr">
                <a:lnSpc>
                  <a:spcPts val="2799"/>
                </a:lnSpc>
              </a:pPr>
              <a:endParaRPr/>
            </a:p>
          </p:txBody>
        </p:sp>
      </p:grpSp>
      <p:sp>
        <p:nvSpPr>
          <p:cNvPr id="10" name="TextBox 10"/>
          <p:cNvSpPr txBox="1"/>
          <p:nvPr/>
        </p:nvSpPr>
        <p:spPr>
          <a:xfrm>
            <a:off x="1060231" y="2091085"/>
            <a:ext cx="8115300" cy="1543050"/>
          </a:xfrm>
          <a:prstGeom prst="rect">
            <a:avLst/>
          </a:prstGeom>
        </p:spPr>
        <p:txBody>
          <a:bodyPr lIns="0" tIns="0" rIns="0" bIns="0" rtlCol="0" anchor="t">
            <a:spAutoFit/>
          </a:bodyPr>
          <a:lstStyle/>
          <a:p>
            <a:pPr algn="l">
              <a:lnSpc>
                <a:spcPts val="12599"/>
              </a:lnSpc>
            </a:pPr>
            <a:r>
              <a:rPr lang="en-US" sz="9000" b="1" dirty="0">
                <a:solidFill>
                  <a:srgbClr val="451E0E"/>
                </a:solidFill>
                <a:latin typeface="Montserrat" panose="00000500000000000000" pitchFamily="2" charset="0"/>
                <a:ea typeface="Etna Sans Serif"/>
                <a:cs typeface="Etna Sans Serif"/>
                <a:sym typeface="Etna Sans Serif"/>
              </a:rPr>
              <a:t>About Cafe</a:t>
            </a:r>
          </a:p>
        </p:txBody>
      </p:sp>
      <p:sp>
        <p:nvSpPr>
          <p:cNvPr id="11" name="TextBox 11"/>
          <p:cNvSpPr txBox="1"/>
          <p:nvPr/>
        </p:nvSpPr>
        <p:spPr>
          <a:xfrm>
            <a:off x="1028700" y="3730780"/>
            <a:ext cx="8572500" cy="4001095"/>
          </a:xfrm>
          <a:prstGeom prst="rect">
            <a:avLst/>
          </a:prstGeom>
        </p:spPr>
        <p:txBody>
          <a:bodyPr wrap="square" lIns="0" tIns="0" rIns="0" bIns="0" rtlCol="0" anchor="t">
            <a:spAutoFit/>
          </a:bodyPr>
          <a:lstStyle/>
          <a:p>
            <a:pPr algn="just"/>
            <a:r>
              <a:rPr lang="en-US" sz="2000" b="1" dirty="0">
                <a:latin typeface="Montserrat" panose="00000500000000000000" pitchFamily="2" charset="0"/>
              </a:rPr>
              <a:t>“The Daily Grind,”</a:t>
            </a:r>
            <a:r>
              <a:rPr lang="en-US" sz="2000" dirty="0">
                <a:latin typeface="Montserrat" panose="00000500000000000000" pitchFamily="2" charset="0"/>
              </a:rPr>
              <a:t> a small independent coffee shop known for high-quality artisanal coffee and friendly baristas. We have a loyal customer base of local residents and professionals, but our café is small and often crowded during peak hours. We currently lack a mobile pre-ordering app, and our marketing is limited to a basic Instagram page.</a:t>
            </a:r>
          </a:p>
          <a:p>
            <a:pPr algn="just"/>
            <a:endParaRPr lang="en-US" sz="2000" dirty="0">
              <a:latin typeface="Montserrat" panose="00000500000000000000" pitchFamily="2" charset="0"/>
            </a:endParaRPr>
          </a:p>
          <a:p>
            <a:pPr algn="just"/>
            <a:r>
              <a:rPr lang="en-US" sz="2000" dirty="0">
                <a:latin typeface="Montserrat" panose="00000500000000000000" pitchFamily="2" charset="0"/>
              </a:rPr>
              <a:t>A major international coffee chain is opening nearby, increasing competition. However, a newly opened office building next door brings hundreds of potential customers daily. Rising coffee and milk costs are impacting our profits, but the growing “shop local” trend presents an opportunity to strengthen our community presence.</a:t>
            </a:r>
          </a:p>
        </p:txBody>
      </p:sp>
      <p:pic>
        <p:nvPicPr>
          <p:cNvPr id="16" name="Picture 15">
            <a:extLst>
              <a:ext uri="{FF2B5EF4-FFF2-40B4-BE49-F238E27FC236}">
                <a16:creationId xmlns:a16="http://schemas.microsoft.com/office/drawing/2014/main" id="{7C1F5A4B-4F70-027C-5424-A183D99FD5B3}"/>
              </a:ext>
            </a:extLst>
          </p:cNvPr>
          <p:cNvPicPr>
            <a:picLocks noChangeAspect="1"/>
          </p:cNvPicPr>
          <p:nvPr/>
        </p:nvPicPr>
        <p:blipFill>
          <a:blip r:embed="rId4">
            <a:duotone>
              <a:schemeClr val="accent6">
                <a:shade val="45000"/>
                <a:satMod val="135000"/>
              </a:schemeClr>
              <a:prstClr val="white"/>
            </a:duotone>
          </a:blip>
          <a:stretch>
            <a:fillRect/>
          </a:stretch>
        </p:blipFill>
        <p:spPr>
          <a:xfrm>
            <a:off x="685800" y="607013"/>
            <a:ext cx="3906543" cy="9431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3"/>
          <p:cNvGrpSpPr/>
          <p:nvPr/>
        </p:nvGrpSpPr>
        <p:grpSpPr>
          <a:xfrm>
            <a:off x="17259300" y="0"/>
            <a:ext cx="3086100" cy="10271724"/>
            <a:chOff x="0" y="0"/>
            <a:chExt cx="812800" cy="2705310"/>
          </a:xfrm>
        </p:grpSpPr>
        <p:sp>
          <p:nvSpPr>
            <p:cNvPr id="4" name="Freeform 4"/>
            <p:cNvSpPr/>
            <p:nvPr/>
          </p:nvSpPr>
          <p:spPr>
            <a:xfrm>
              <a:off x="0" y="0"/>
              <a:ext cx="812800" cy="2705310"/>
            </a:xfrm>
            <a:custGeom>
              <a:avLst/>
              <a:gdLst/>
              <a:ahLst/>
              <a:cxnLst/>
              <a:rect l="l" t="t" r="r" b="b"/>
              <a:pathLst>
                <a:path w="812800" h="2705310">
                  <a:moveTo>
                    <a:pt x="0" y="0"/>
                  </a:moveTo>
                  <a:lnTo>
                    <a:pt x="812800" y="0"/>
                  </a:lnTo>
                  <a:lnTo>
                    <a:pt x="812800" y="2705310"/>
                  </a:lnTo>
                  <a:lnTo>
                    <a:pt x="0" y="2705310"/>
                  </a:lnTo>
                  <a:close/>
                </a:path>
              </a:pathLst>
            </a:custGeom>
            <a:solidFill>
              <a:srgbClr val="B35D34"/>
            </a:solidFill>
          </p:spPr>
        </p:sp>
        <p:sp>
          <p:nvSpPr>
            <p:cNvPr id="5" name="TextBox 5"/>
            <p:cNvSpPr txBox="1"/>
            <p:nvPr/>
          </p:nvSpPr>
          <p:spPr>
            <a:xfrm>
              <a:off x="0" y="-38100"/>
              <a:ext cx="812800" cy="2743410"/>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12759236" y="-3452"/>
            <a:ext cx="7586164" cy="5143500"/>
            <a:chOff x="0" y="0"/>
            <a:chExt cx="1175295" cy="796863"/>
          </a:xfrm>
        </p:grpSpPr>
        <p:sp>
          <p:nvSpPr>
            <p:cNvPr id="7" name="Freeform 7"/>
            <p:cNvSpPr/>
            <p:nvPr/>
          </p:nvSpPr>
          <p:spPr>
            <a:xfrm>
              <a:off x="0" y="0"/>
              <a:ext cx="1175295" cy="796863"/>
            </a:xfrm>
            <a:custGeom>
              <a:avLst/>
              <a:gdLst/>
              <a:ahLst/>
              <a:cxnLst/>
              <a:rect l="l" t="t" r="r" b="b"/>
              <a:pathLst>
                <a:path w="1175295" h="796863">
                  <a:moveTo>
                    <a:pt x="0" y="0"/>
                  </a:moveTo>
                  <a:lnTo>
                    <a:pt x="1175295" y="0"/>
                  </a:lnTo>
                  <a:lnTo>
                    <a:pt x="1175295" y="796863"/>
                  </a:lnTo>
                  <a:lnTo>
                    <a:pt x="0" y="796863"/>
                  </a:lnTo>
                  <a:close/>
                </a:path>
              </a:pathLst>
            </a:custGeom>
            <a:blipFill>
              <a:blip r:embed="rId2"/>
              <a:stretch>
                <a:fillRect t="-60686" b="-60686"/>
              </a:stretch>
            </a:blipFill>
          </p:spPr>
        </p:sp>
      </p:grpSp>
      <p:grpSp>
        <p:nvGrpSpPr>
          <p:cNvPr id="8" name="Group 8"/>
          <p:cNvGrpSpPr/>
          <p:nvPr/>
        </p:nvGrpSpPr>
        <p:grpSpPr>
          <a:xfrm>
            <a:off x="12759236" y="5140048"/>
            <a:ext cx="7586164" cy="5143500"/>
            <a:chOff x="0" y="0"/>
            <a:chExt cx="1175295" cy="796863"/>
          </a:xfrm>
        </p:grpSpPr>
        <p:sp>
          <p:nvSpPr>
            <p:cNvPr id="9" name="Freeform 9"/>
            <p:cNvSpPr/>
            <p:nvPr/>
          </p:nvSpPr>
          <p:spPr>
            <a:xfrm>
              <a:off x="0" y="0"/>
              <a:ext cx="1175295" cy="796863"/>
            </a:xfrm>
            <a:custGeom>
              <a:avLst/>
              <a:gdLst/>
              <a:ahLst/>
              <a:cxnLst/>
              <a:rect l="l" t="t" r="r" b="b"/>
              <a:pathLst>
                <a:path w="1175295" h="796863">
                  <a:moveTo>
                    <a:pt x="0" y="0"/>
                  </a:moveTo>
                  <a:lnTo>
                    <a:pt x="1175295" y="0"/>
                  </a:lnTo>
                  <a:lnTo>
                    <a:pt x="1175295" y="796863"/>
                  </a:lnTo>
                  <a:lnTo>
                    <a:pt x="0" y="796863"/>
                  </a:lnTo>
                  <a:close/>
                </a:path>
              </a:pathLst>
            </a:custGeom>
            <a:blipFill>
              <a:blip r:embed="rId3"/>
              <a:stretch>
                <a:fillRect l="-850" r="-850"/>
              </a:stretch>
            </a:blipFill>
          </p:spPr>
        </p:sp>
      </p:grpSp>
      <p:sp>
        <p:nvSpPr>
          <p:cNvPr id="10" name="Freeform 10"/>
          <p:cNvSpPr/>
          <p:nvPr/>
        </p:nvSpPr>
        <p:spPr>
          <a:xfrm>
            <a:off x="607562" y="8357169"/>
            <a:ext cx="8198739" cy="8229600"/>
          </a:xfrm>
          <a:custGeom>
            <a:avLst/>
            <a:gdLst/>
            <a:ahLst/>
            <a:cxnLst/>
            <a:rect l="l" t="t" r="r" b="b"/>
            <a:pathLst>
              <a:path w="8198739" h="8229600">
                <a:moveTo>
                  <a:pt x="0" y="0"/>
                </a:moveTo>
                <a:lnTo>
                  <a:pt x="8198739" y="0"/>
                </a:lnTo>
                <a:lnTo>
                  <a:pt x="8198739" y="8229600"/>
                </a:lnTo>
                <a:lnTo>
                  <a:pt x="0" y="8229600"/>
                </a:lnTo>
                <a:lnTo>
                  <a:pt x="0" y="0"/>
                </a:lnTo>
                <a:close/>
              </a:path>
            </a:pathLst>
          </a:custGeom>
          <a:blipFill>
            <a:blip r:embed="rId4"/>
            <a:stretch>
              <a:fillRect/>
            </a:stretch>
          </a:blipFill>
        </p:spPr>
      </p:sp>
      <p:sp>
        <p:nvSpPr>
          <p:cNvPr id="11" name="Freeform 11"/>
          <p:cNvSpPr/>
          <p:nvPr/>
        </p:nvSpPr>
        <p:spPr>
          <a:xfrm>
            <a:off x="5869858" y="1028700"/>
            <a:ext cx="1388526" cy="1745039"/>
          </a:xfrm>
          <a:custGeom>
            <a:avLst/>
            <a:gdLst/>
            <a:ahLst/>
            <a:cxnLst/>
            <a:rect l="l" t="t" r="r" b="b"/>
            <a:pathLst>
              <a:path w="1388526" h="1745039">
                <a:moveTo>
                  <a:pt x="0" y="0"/>
                </a:moveTo>
                <a:lnTo>
                  <a:pt x="1388526" y="0"/>
                </a:lnTo>
                <a:lnTo>
                  <a:pt x="1388526" y="1745039"/>
                </a:lnTo>
                <a:lnTo>
                  <a:pt x="0" y="1745039"/>
                </a:lnTo>
                <a:lnTo>
                  <a:pt x="0" y="0"/>
                </a:lnTo>
                <a:close/>
              </a:path>
            </a:pathLst>
          </a:custGeom>
          <a:blipFill>
            <a:blip r:embed="rId5"/>
            <a:stretch>
              <a:fillRect/>
            </a:stretch>
          </a:blipFill>
        </p:spPr>
      </p:sp>
      <p:sp>
        <p:nvSpPr>
          <p:cNvPr id="12" name="Freeform 12"/>
          <p:cNvSpPr/>
          <p:nvPr/>
        </p:nvSpPr>
        <p:spPr>
          <a:xfrm>
            <a:off x="7781264" y="-398979"/>
            <a:ext cx="1362736" cy="1957306"/>
          </a:xfrm>
          <a:custGeom>
            <a:avLst/>
            <a:gdLst/>
            <a:ahLst/>
            <a:cxnLst/>
            <a:rect l="l" t="t" r="r" b="b"/>
            <a:pathLst>
              <a:path w="1362736" h="1957306">
                <a:moveTo>
                  <a:pt x="0" y="0"/>
                </a:moveTo>
                <a:lnTo>
                  <a:pt x="1362736" y="0"/>
                </a:lnTo>
                <a:lnTo>
                  <a:pt x="1362736" y="1957305"/>
                </a:lnTo>
                <a:lnTo>
                  <a:pt x="0" y="1957305"/>
                </a:lnTo>
                <a:lnTo>
                  <a:pt x="0" y="0"/>
                </a:lnTo>
                <a:close/>
              </a:path>
            </a:pathLst>
          </a:custGeom>
          <a:blipFill>
            <a:blip r:embed="rId6"/>
            <a:stretch>
              <a:fillRect/>
            </a:stretch>
          </a:blipFill>
        </p:spPr>
      </p:sp>
      <p:sp>
        <p:nvSpPr>
          <p:cNvPr id="13" name="Freeform 13"/>
          <p:cNvSpPr/>
          <p:nvPr/>
        </p:nvSpPr>
        <p:spPr>
          <a:xfrm>
            <a:off x="4442916" y="113735"/>
            <a:ext cx="1080226" cy="1233306"/>
          </a:xfrm>
          <a:custGeom>
            <a:avLst/>
            <a:gdLst/>
            <a:ahLst/>
            <a:cxnLst/>
            <a:rect l="l" t="t" r="r" b="b"/>
            <a:pathLst>
              <a:path w="1080226" h="1233306">
                <a:moveTo>
                  <a:pt x="0" y="0"/>
                </a:moveTo>
                <a:lnTo>
                  <a:pt x="1080225" y="0"/>
                </a:lnTo>
                <a:lnTo>
                  <a:pt x="1080225" y="1233306"/>
                </a:lnTo>
                <a:lnTo>
                  <a:pt x="0" y="1233306"/>
                </a:lnTo>
                <a:lnTo>
                  <a:pt x="0" y="0"/>
                </a:lnTo>
                <a:close/>
              </a:path>
            </a:pathLst>
          </a:custGeom>
          <a:blipFill>
            <a:blip r:embed="rId7"/>
            <a:stretch>
              <a:fillRect/>
            </a:stretch>
          </a:blipFill>
        </p:spPr>
      </p:sp>
      <p:sp>
        <p:nvSpPr>
          <p:cNvPr id="15" name="TextBox 15"/>
          <p:cNvSpPr txBox="1"/>
          <p:nvPr/>
        </p:nvSpPr>
        <p:spPr>
          <a:xfrm>
            <a:off x="1028700" y="2401941"/>
            <a:ext cx="9944100" cy="1465338"/>
          </a:xfrm>
          <a:prstGeom prst="rect">
            <a:avLst/>
          </a:prstGeom>
        </p:spPr>
        <p:txBody>
          <a:bodyPr wrap="square" lIns="0" tIns="0" rIns="0" bIns="0" rtlCol="0" anchor="t">
            <a:spAutoFit/>
          </a:bodyPr>
          <a:lstStyle/>
          <a:p>
            <a:pPr algn="l">
              <a:lnSpc>
                <a:spcPts val="12599"/>
              </a:lnSpc>
            </a:pPr>
            <a:r>
              <a:rPr lang="en-US" sz="8000" b="1" dirty="0">
                <a:solidFill>
                  <a:srgbClr val="451E0E"/>
                </a:solidFill>
                <a:latin typeface="Montserrat" panose="00000500000000000000" pitchFamily="2" charset="0"/>
                <a:ea typeface="Etna Sans Serif"/>
                <a:cs typeface="Etna Sans Serif"/>
                <a:sym typeface="Etna Sans Serif"/>
              </a:rPr>
              <a:t>Why This SWOT?</a:t>
            </a:r>
          </a:p>
        </p:txBody>
      </p:sp>
      <p:sp>
        <p:nvSpPr>
          <p:cNvPr id="16" name="TextBox 16"/>
          <p:cNvSpPr txBox="1"/>
          <p:nvPr/>
        </p:nvSpPr>
        <p:spPr>
          <a:xfrm>
            <a:off x="1028700" y="4296381"/>
            <a:ext cx="11087100" cy="3158813"/>
          </a:xfrm>
          <a:prstGeom prst="rect">
            <a:avLst/>
          </a:prstGeom>
        </p:spPr>
        <p:txBody>
          <a:bodyPr wrap="square" lIns="0" tIns="0" rIns="0" bIns="0" rtlCol="0" anchor="t">
            <a:spAutoFit/>
          </a:bodyPr>
          <a:lstStyle/>
          <a:p>
            <a:pPr marL="342900" indent="-342900">
              <a:lnSpc>
                <a:spcPct val="150000"/>
              </a:lnSpc>
              <a:buFont typeface="Arial" panose="020B0604020202020204" pitchFamily="34" charset="0"/>
              <a:buChar char="•"/>
            </a:pPr>
            <a:r>
              <a:rPr lang="en-US" sz="2800" dirty="0">
                <a:solidFill>
                  <a:srgbClr val="451E0E"/>
                </a:solidFill>
                <a:latin typeface="Montserrat" panose="00000500000000000000" pitchFamily="2" charset="0"/>
                <a:ea typeface="TT Norms"/>
                <a:cs typeface="TT Norms"/>
                <a:sym typeface="TT Norms"/>
              </a:rPr>
              <a:t>Identify Strengths, Weaknesses, Opportunities &amp; Threats</a:t>
            </a:r>
          </a:p>
          <a:p>
            <a:pPr marL="342900" indent="-342900">
              <a:lnSpc>
                <a:spcPct val="150000"/>
              </a:lnSpc>
              <a:buFont typeface="Arial" panose="020B0604020202020204" pitchFamily="34" charset="0"/>
              <a:buChar char="•"/>
            </a:pPr>
            <a:r>
              <a:rPr lang="en-US" sz="2800" dirty="0">
                <a:solidFill>
                  <a:srgbClr val="451E0E"/>
                </a:solidFill>
                <a:latin typeface="Montserrat" panose="00000500000000000000" pitchFamily="2" charset="0"/>
                <a:ea typeface="TT Norms"/>
                <a:cs typeface="TT Norms"/>
                <a:sym typeface="TT Norms"/>
              </a:rPr>
              <a:t>Support future growth strategy.</a:t>
            </a:r>
          </a:p>
          <a:p>
            <a:pPr marL="342900" indent="-342900">
              <a:lnSpc>
                <a:spcPct val="150000"/>
              </a:lnSpc>
              <a:buFont typeface="Arial" panose="020B0604020202020204" pitchFamily="34" charset="0"/>
              <a:buChar char="•"/>
            </a:pPr>
            <a:r>
              <a:rPr lang="en-US" sz="2800" dirty="0">
                <a:solidFill>
                  <a:srgbClr val="451E0E"/>
                </a:solidFill>
                <a:latin typeface="Montserrat" panose="00000500000000000000" pitchFamily="2" charset="0"/>
                <a:ea typeface="TT Norms"/>
                <a:cs typeface="TT Norms"/>
                <a:sym typeface="TT Norms"/>
              </a:rPr>
              <a:t>Enhance Competitive Advantage</a:t>
            </a:r>
          </a:p>
          <a:p>
            <a:pPr marL="342900" indent="-342900">
              <a:lnSpc>
                <a:spcPct val="150000"/>
              </a:lnSpc>
              <a:buFont typeface="Arial" panose="020B0604020202020204" pitchFamily="34" charset="0"/>
              <a:buChar char="•"/>
            </a:pPr>
            <a:r>
              <a:rPr lang="en-US" sz="2800" dirty="0">
                <a:solidFill>
                  <a:srgbClr val="451E0E"/>
                </a:solidFill>
                <a:latin typeface="Montserrat" panose="00000500000000000000" pitchFamily="2" charset="0"/>
                <a:ea typeface="TT Norms"/>
                <a:cs typeface="TT Norms"/>
                <a:sym typeface="TT Norms"/>
              </a:rPr>
              <a:t>Facilitate Decision-Making</a:t>
            </a:r>
          </a:p>
          <a:p>
            <a:pPr>
              <a:lnSpc>
                <a:spcPct val="150000"/>
              </a:lnSpc>
            </a:pPr>
            <a:endParaRPr lang="en-US" sz="2800" u="sng" dirty="0">
              <a:solidFill>
                <a:srgbClr val="451E0E"/>
              </a:solidFill>
              <a:latin typeface="Montserrat" panose="00000500000000000000" pitchFamily="2" charset="0"/>
              <a:ea typeface="TT Norms"/>
              <a:cs typeface="TT Norms"/>
              <a:sym typeface="TT Norms"/>
            </a:endParaRPr>
          </a:p>
        </p:txBody>
      </p:sp>
      <p:pic>
        <p:nvPicPr>
          <p:cNvPr id="23" name="Picture 22">
            <a:extLst>
              <a:ext uri="{FF2B5EF4-FFF2-40B4-BE49-F238E27FC236}">
                <a16:creationId xmlns:a16="http://schemas.microsoft.com/office/drawing/2014/main" id="{916FFE84-EFAC-E8EC-7142-203E05C39EE5}"/>
              </a:ext>
            </a:extLst>
          </p:cNvPr>
          <p:cNvPicPr>
            <a:picLocks noChangeAspect="1"/>
          </p:cNvPicPr>
          <p:nvPr/>
        </p:nvPicPr>
        <p:blipFill>
          <a:blip r:embed="rId8">
            <a:duotone>
              <a:schemeClr val="accent6">
                <a:shade val="45000"/>
                <a:satMod val="135000"/>
              </a:schemeClr>
              <a:prstClr val="white"/>
            </a:duotone>
          </a:blip>
          <a:stretch>
            <a:fillRect/>
          </a:stretch>
        </p:blipFill>
        <p:spPr>
          <a:xfrm>
            <a:off x="685800" y="607013"/>
            <a:ext cx="3906543" cy="943190"/>
          </a:xfrm>
          <a:prstGeom prst="rect">
            <a:avLst/>
          </a:prstGeom>
        </p:spPr>
      </p:pic>
      <p:sp>
        <p:nvSpPr>
          <p:cNvPr id="17" name="TextBox 9">
            <a:extLst>
              <a:ext uri="{FF2B5EF4-FFF2-40B4-BE49-F238E27FC236}">
                <a16:creationId xmlns:a16="http://schemas.microsoft.com/office/drawing/2014/main" id="{CBBEC287-CB2C-3C96-047E-4DCFF3C98C64}"/>
              </a:ext>
            </a:extLst>
          </p:cNvPr>
          <p:cNvSpPr txBox="1"/>
          <p:nvPr/>
        </p:nvSpPr>
        <p:spPr>
          <a:xfrm>
            <a:off x="1371600" y="6903256"/>
            <a:ext cx="3820607" cy="559558"/>
          </a:xfrm>
          <a:prstGeom prst="rect">
            <a:avLst/>
          </a:prstGeom>
        </p:spPr>
        <p:txBody>
          <a:bodyPr lIns="50800" tIns="50800" rIns="50800" bIns="50800" rtlCol="0" anchor="ctr"/>
          <a:lstStyle/>
          <a:p>
            <a:pPr algn="ctr">
              <a:lnSpc>
                <a:spcPts val="2799"/>
              </a:lnSpc>
            </a:pPr>
            <a:endParaRPr>
              <a:latin typeface="Montserrat"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11"/>
          <p:cNvSpPr/>
          <p:nvPr/>
        </p:nvSpPr>
        <p:spPr>
          <a:xfrm>
            <a:off x="12436087" y="-313815"/>
            <a:ext cx="5851909" cy="1102981"/>
          </a:xfrm>
          <a:custGeom>
            <a:avLst/>
            <a:gdLst/>
            <a:ahLst/>
            <a:cxnLst/>
            <a:rect l="l" t="t" r="r" b="b"/>
            <a:pathLst>
              <a:path w="1541244" h="290497">
                <a:moveTo>
                  <a:pt x="0" y="0"/>
                </a:moveTo>
                <a:lnTo>
                  <a:pt x="1541244" y="0"/>
                </a:lnTo>
                <a:lnTo>
                  <a:pt x="1541244" y="290497"/>
                </a:lnTo>
                <a:lnTo>
                  <a:pt x="0" y="290497"/>
                </a:lnTo>
                <a:close/>
              </a:path>
            </a:pathLst>
          </a:custGeom>
          <a:solidFill>
            <a:srgbClr val="451E0E"/>
          </a:solidFill>
        </p:spPr>
      </p:sp>
      <p:grpSp>
        <p:nvGrpSpPr>
          <p:cNvPr id="13" name="Group 13"/>
          <p:cNvGrpSpPr/>
          <p:nvPr/>
        </p:nvGrpSpPr>
        <p:grpSpPr>
          <a:xfrm>
            <a:off x="-150888" y="9566889"/>
            <a:ext cx="5851913" cy="1102981"/>
            <a:chOff x="0" y="0"/>
            <a:chExt cx="1541245" cy="290497"/>
          </a:xfrm>
        </p:grpSpPr>
        <p:sp>
          <p:nvSpPr>
            <p:cNvPr id="14" name="Freeform 14"/>
            <p:cNvSpPr/>
            <p:nvPr/>
          </p:nvSpPr>
          <p:spPr>
            <a:xfrm>
              <a:off x="0" y="0"/>
              <a:ext cx="1541244" cy="290497"/>
            </a:xfrm>
            <a:custGeom>
              <a:avLst/>
              <a:gdLst/>
              <a:ahLst/>
              <a:cxnLst/>
              <a:rect l="l" t="t" r="r" b="b"/>
              <a:pathLst>
                <a:path w="1541244" h="290497">
                  <a:moveTo>
                    <a:pt x="0" y="0"/>
                  </a:moveTo>
                  <a:lnTo>
                    <a:pt x="1541244" y="0"/>
                  </a:lnTo>
                  <a:lnTo>
                    <a:pt x="1541244" y="290497"/>
                  </a:lnTo>
                  <a:lnTo>
                    <a:pt x="0" y="290497"/>
                  </a:lnTo>
                  <a:close/>
                </a:path>
              </a:pathLst>
            </a:custGeom>
            <a:solidFill>
              <a:srgbClr val="B35D34"/>
            </a:solidFill>
          </p:spPr>
        </p:sp>
        <p:sp>
          <p:nvSpPr>
            <p:cNvPr id="15" name="TextBox 15"/>
            <p:cNvSpPr txBox="1"/>
            <p:nvPr/>
          </p:nvSpPr>
          <p:spPr>
            <a:xfrm>
              <a:off x="0" y="-38100"/>
              <a:ext cx="1541245" cy="328597"/>
            </a:xfrm>
            <a:prstGeom prst="rect">
              <a:avLst/>
            </a:prstGeom>
          </p:spPr>
          <p:txBody>
            <a:bodyPr lIns="50800" tIns="50800" rIns="50800" bIns="50800" rtlCol="0" anchor="ctr"/>
            <a:lstStyle/>
            <a:p>
              <a:pPr algn="ctr">
                <a:lnSpc>
                  <a:spcPts val="2799"/>
                </a:lnSpc>
              </a:pPr>
              <a:endParaRPr/>
            </a:p>
          </p:txBody>
        </p:sp>
      </p:grpSp>
      <p:sp>
        <p:nvSpPr>
          <p:cNvPr id="16" name="Freeform 16"/>
          <p:cNvSpPr/>
          <p:nvPr/>
        </p:nvSpPr>
        <p:spPr>
          <a:xfrm>
            <a:off x="12877800" y="-313815"/>
            <a:ext cx="8198739" cy="8229600"/>
          </a:xfrm>
          <a:custGeom>
            <a:avLst/>
            <a:gdLst/>
            <a:ahLst/>
            <a:cxnLst/>
            <a:rect l="l" t="t" r="r" b="b"/>
            <a:pathLst>
              <a:path w="8198739" h="8229600">
                <a:moveTo>
                  <a:pt x="0" y="0"/>
                </a:moveTo>
                <a:lnTo>
                  <a:pt x="8198739" y="0"/>
                </a:lnTo>
                <a:lnTo>
                  <a:pt x="8198739" y="8229600"/>
                </a:lnTo>
                <a:lnTo>
                  <a:pt x="0" y="8229600"/>
                </a:lnTo>
                <a:lnTo>
                  <a:pt x="0" y="0"/>
                </a:lnTo>
                <a:close/>
              </a:path>
            </a:pathLst>
          </a:custGeom>
          <a:blipFill>
            <a:blip r:embed="rId2"/>
            <a:stretch>
              <a:fillRect/>
            </a:stretch>
          </a:blipFill>
        </p:spPr>
      </p:sp>
      <p:sp>
        <p:nvSpPr>
          <p:cNvPr id="17" name="Freeform 17"/>
          <p:cNvSpPr/>
          <p:nvPr/>
        </p:nvSpPr>
        <p:spPr>
          <a:xfrm>
            <a:off x="3592533" y="8572500"/>
            <a:ext cx="8198739" cy="8229600"/>
          </a:xfrm>
          <a:custGeom>
            <a:avLst/>
            <a:gdLst/>
            <a:ahLst/>
            <a:cxnLst/>
            <a:rect l="l" t="t" r="r" b="b"/>
            <a:pathLst>
              <a:path w="8198739" h="8229600">
                <a:moveTo>
                  <a:pt x="0" y="0"/>
                </a:moveTo>
                <a:lnTo>
                  <a:pt x="8198739" y="0"/>
                </a:lnTo>
                <a:lnTo>
                  <a:pt x="8198739" y="8229600"/>
                </a:lnTo>
                <a:lnTo>
                  <a:pt x="0" y="8229600"/>
                </a:lnTo>
                <a:lnTo>
                  <a:pt x="0" y="0"/>
                </a:lnTo>
                <a:close/>
              </a:path>
            </a:pathLst>
          </a:custGeom>
          <a:blipFill>
            <a:blip r:embed="rId2"/>
            <a:stretch>
              <a:fillRect/>
            </a:stretch>
          </a:blipFill>
        </p:spPr>
      </p:sp>
      <p:sp>
        <p:nvSpPr>
          <p:cNvPr id="19" name="TextBox 19"/>
          <p:cNvSpPr txBox="1"/>
          <p:nvPr/>
        </p:nvSpPr>
        <p:spPr>
          <a:xfrm>
            <a:off x="1605428" y="2096668"/>
            <a:ext cx="12172950" cy="1543050"/>
          </a:xfrm>
          <a:prstGeom prst="rect">
            <a:avLst/>
          </a:prstGeom>
        </p:spPr>
        <p:txBody>
          <a:bodyPr wrap="square" lIns="0" tIns="0" rIns="0" bIns="0" rtlCol="0" anchor="t">
            <a:spAutoFit/>
          </a:bodyPr>
          <a:lstStyle/>
          <a:p>
            <a:pPr>
              <a:lnSpc>
                <a:spcPts val="12599"/>
              </a:lnSpc>
            </a:pPr>
            <a:r>
              <a:rPr lang="en-US" sz="9000" dirty="0">
                <a:solidFill>
                  <a:srgbClr val="451E0E"/>
                </a:solidFill>
                <a:latin typeface="Montserrat Bold" panose="00000800000000000000" pitchFamily="2" charset="0"/>
                <a:sym typeface="Etna Sans Serif"/>
              </a:rPr>
              <a:t>Business Profile</a:t>
            </a:r>
          </a:p>
        </p:txBody>
      </p:sp>
      <p:sp>
        <p:nvSpPr>
          <p:cNvPr id="31" name="TextBox 30">
            <a:extLst>
              <a:ext uri="{FF2B5EF4-FFF2-40B4-BE49-F238E27FC236}">
                <a16:creationId xmlns:a16="http://schemas.microsoft.com/office/drawing/2014/main" id="{11D68756-BA4E-BE72-6F67-A825E1AC2100}"/>
              </a:ext>
            </a:extLst>
          </p:cNvPr>
          <p:cNvSpPr txBox="1"/>
          <p:nvPr/>
        </p:nvSpPr>
        <p:spPr>
          <a:xfrm>
            <a:off x="1595336" y="4050908"/>
            <a:ext cx="13644663" cy="4939814"/>
          </a:xfrm>
          <a:prstGeom prst="rect">
            <a:avLst/>
          </a:prstGeom>
          <a:noFill/>
        </p:spPr>
        <p:txBody>
          <a:bodyPr wrap="square">
            <a:spAutoFit/>
          </a:bodyPr>
          <a:lstStyle/>
          <a:p>
            <a:r>
              <a:rPr lang="en-US" sz="3200" b="1" dirty="0">
                <a:solidFill>
                  <a:srgbClr val="451E0E"/>
                </a:solidFill>
              </a:rPr>
              <a:t>Core Highlights</a:t>
            </a:r>
          </a:p>
          <a:p>
            <a:endParaRPr lang="en-US" sz="2000" b="1" dirty="0">
              <a:solidFill>
                <a:srgbClr val="451E0E"/>
              </a:solidFill>
            </a:endParaRPr>
          </a:p>
          <a:p>
            <a:pPr marL="571500" indent="-571500">
              <a:lnSpc>
                <a:spcPct val="150000"/>
              </a:lnSpc>
              <a:buFont typeface="Arial" panose="020B0604020202020204" pitchFamily="34" charset="0"/>
              <a:buChar char="•"/>
            </a:pPr>
            <a:r>
              <a:rPr lang="en-US" sz="2400" dirty="0">
                <a:solidFill>
                  <a:srgbClr val="451E0E"/>
                </a:solidFill>
              </a:rPr>
              <a:t>Famous for artisanal coffee</a:t>
            </a:r>
          </a:p>
          <a:p>
            <a:pPr marL="571500" indent="-571500">
              <a:lnSpc>
                <a:spcPct val="150000"/>
              </a:lnSpc>
              <a:buFont typeface="Arial" panose="020B0604020202020204" pitchFamily="34" charset="0"/>
              <a:buChar char="•"/>
            </a:pPr>
            <a:r>
              <a:rPr lang="en-US" sz="2400" dirty="0">
                <a:solidFill>
                  <a:srgbClr val="451E0E"/>
                </a:solidFill>
              </a:rPr>
              <a:t>Loyal customer base (local residents &amp; professionals)</a:t>
            </a:r>
          </a:p>
          <a:p>
            <a:pPr marL="571500" indent="-571500">
              <a:lnSpc>
                <a:spcPct val="150000"/>
              </a:lnSpc>
              <a:buFont typeface="Arial" panose="020B0604020202020204" pitchFamily="34" charset="0"/>
              <a:buChar char="•"/>
            </a:pPr>
            <a:r>
              <a:rPr lang="en-US" sz="2400" dirty="0">
                <a:solidFill>
                  <a:srgbClr val="451E0E"/>
                </a:solidFill>
              </a:rPr>
              <a:t>Cozy café space (but limited seating)</a:t>
            </a:r>
          </a:p>
          <a:p>
            <a:pPr marL="571500" indent="-571500">
              <a:lnSpc>
                <a:spcPct val="150000"/>
              </a:lnSpc>
              <a:buFont typeface="Arial" panose="020B0604020202020204" pitchFamily="34" charset="0"/>
              <a:buChar char="•"/>
            </a:pPr>
            <a:r>
              <a:rPr lang="en-US" sz="2400" dirty="0">
                <a:solidFill>
                  <a:srgbClr val="451E0E"/>
                </a:solidFill>
              </a:rPr>
              <a:t>Marketing: Instagram page only</a:t>
            </a:r>
          </a:p>
          <a:p>
            <a:pPr marL="571500" indent="-571500">
              <a:lnSpc>
                <a:spcPct val="150000"/>
              </a:lnSpc>
              <a:buFont typeface="Arial" panose="020B0604020202020204" pitchFamily="34" charset="0"/>
              <a:buChar char="•"/>
            </a:pPr>
            <a:endParaRPr lang="en-US" sz="2400" dirty="0">
              <a:solidFill>
                <a:srgbClr val="451E0E"/>
              </a:solidFill>
            </a:endParaRPr>
          </a:p>
          <a:p>
            <a:r>
              <a:rPr lang="en-US" sz="3200" b="1" dirty="0">
                <a:solidFill>
                  <a:srgbClr val="451E0E"/>
                </a:solidFill>
              </a:rPr>
              <a:t>Challenge</a:t>
            </a:r>
          </a:p>
          <a:p>
            <a:endParaRPr lang="en-US" b="1" dirty="0">
              <a:solidFill>
                <a:srgbClr val="451E0E"/>
              </a:solidFill>
            </a:endParaRPr>
          </a:p>
          <a:p>
            <a:pPr marL="342900" indent="-342900">
              <a:lnSpc>
                <a:spcPct val="150000"/>
              </a:lnSpc>
              <a:buFont typeface="Arial" panose="020B0604020202020204" pitchFamily="34" charset="0"/>
              <a:buChar char="•"/>
            </a:pPr>
            <a:r>
              <a:rPr lang="en-US" sz="2400" dirty="0">
                <a:solidFill>
                  <a:srgbClr val="451E0E"/>
                </a:solidFill>
              </a:rPr>
              <a:t>No pre-order mobile app</a:t>
            </a:r>
          </a:p>
        </p:txBody>
      </p:sp>
      <p:pic>
        <p:nvPicPr>
          <p:cNvPr id="34" name="Picture 33">
            <a:extLst>
              <a:ext uri="{FF2B5EF4-FFF2-40B4-BE49-F238E27FC236}">
                <a16:creationId xmlns:a16="http://schemas.microsoft.com/office/drawing/2014/main" id="{F2E7086B-EC89-719E-BE71-D28AEBFD0CA6}"/>
              </a:ext>
            </a:extLst>
          </p:cNvPr>
          <p:cNvPicPr>
            <a:picLocks noChangeAspect="1"/>
          </p:cNvPicPr>
          <p:nvPr/>
        </p:nvPicPr>
        <p:blipFill>
          <a:blip r:embed="rId3">
            <a:duotone>
              <a:schemeClr val="accent6">
                <a:shade val="45000"/>
                <a:satMod val="135000"/>
              </a:schemeClr>
              <a:prstClr val="white"/>
            </a:duotone>
          </a:blip>
          <a:stretch>
            <a:fillRect/>
          </a:stretch>
        </p:blipFill>
        <p:spPr>
          <a:xfrm>
            <a:off x="685800" y="607013"/>
            <a:ext cx="3906543" cy="9431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5EF86E-E42F-2CFA-5F03-AF24E6111D9C}"/>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F303AD74-C991-A3AC-0FF9-E81FF67948E9}"/>
              </a:ext>
            </a:extLst>
          </p:cNvPr>
          <p:cNvSpPr txBox="1"/>
          <p:nvPr/>
        </p:nvSpPr>
        <p:spPr>
          <a:xfrm>
            <a:off x="3789065" y="734997"/>
            <a:ext cx="10709870" cy="1127040"/>
          </a:xfrm>
          <a:prstGeom prst="rect">
            <a:avLst/>
          </a:prstGeom>
        </p:spPr>
        <p:txBody>
          <a:bodyPr lIns="0" tIns="0" rIns="0" bIns="0" rtlCol="0" anchor="t">
            <a:spAutoFit/>
          </a:bodyPr>
          <a:lstStyle/>
          <a:p>
            <a:pPr algn="ctr">
              <a:lnSpc>
                <a:spcPts val="9810"/>
              </a:lnSpc>
            </a:pPr>
            <a:r>
              <a:rPr lang="en-US" sz="6600" b="1" dirty="0">
                <a:ln/>
                <a:solidFill>
                  <a:srgbClr val="451E0E"/>
                </a:solidFill>
                <a:latin typeface="Century Gothic" panose="020B0502020202020204" pitchFamily="34" charset="0"/>
                <a:ea typeface="Roboto"/>
                <a:cs typeface="Roboto"/>
                <a:sym typeface="Etna Sans Serif"/>
                <a:rtl val="0"/>
              </a:rPr>
              <a:t>SWOT Analysis</a:t>
            </a:r>
          </a:p>
        </p:txBody>
      </p:sp>
      <p:sp>
        <p:nvSpPr>
          <p:cNvPr id="13" name="Freeform 13">
            <a:extLst>
              <a:ext uri="{FF2B5EF4-FFF2-40B4-BE49-F238E27FC236}">
                <a16:creationId xmlns:a16="http://schemas.microsoft.com/office/drawing/2014/main" id="{D37D86E9-9FE2-9D8D-7375-9BCE28EB08D5}"/>
              </a:ext>
            </a:extLst>
          </p:cNvPr>
          <p:cNvSpPr/>
          <p:nvPr/>
        </p:nvSpPr>
        <p:spPr>
          <a:xfrm>
            <a:off x="-2458724" y="8420100"/>
            <a:ext cx="6247789" cy="6271306"/>
          </a:xfrm>
          <a:custGeom>
            <a:avLst/>
            <a:gdLst/>
            <a:ahLst/>
            <a:cxnLst/>
            <a:rect l="l" t="t" r="r" b="b"/>
            <a:pathLst>
              <a:path w="6247789" h="6271306">
                <a:moveTo>
                  <a:pt x="0" y="0"/>
                </a:moveTo>
                <a:lnTo>
                  <a:pt x="6247789" y="0"/>
                </a:lnTo>
                <a:lnTo>
                  <a:pt x="6247789" y="6271305"/>
                </a:lnTo>
                <a:lnTo>
                  <a:pt x="0" y="6271305"/>
                </a:lnTo>
                <a:lnTo>
                  <a:pt x="0" y="0"/>
                </a:lnTo>
                <a:close/>
              </a:path>
            </a:pathLst>
          </a:custGeom>
          <a:blipFill>
            <a:blip r:embed="rId2"/>
            <a:stretch>
              <a:fillRect/>
            </a:stretch>
          </a:blipFill>
        </p:spPr>
      </p:sp>
      <p:sp>
        <p:nvSpPr>
          <p:cNvPr id="14" name="Freeform 14">
            <a:extLst>
              <a:ext uri="{FF2B5EF4-FFF2-40B4-BE49-F238E27FC236}">
                <a16:creationId xmlns:a16="http://schemas.microsoft.com/office/drawing/2014/main" id="{B588925A-F7EE-FF4F-F93E-53243A923154}"/>
              </a:ext>
            </a:extLst>
          </p:cNvPr>
          <p:cNvSpPr/>
          <p:nvPr/>
        </p:nvSpPr>
        <p:spPr>
          <a:xfrm>
            <a:off x="15921993" y="8234245"/>
            <a:ext cx="6247789" cy="6271306"/>
          </a:xfrm>
          <a:custGeom>
            <a:avLst/>
            <a:gdLst/>
            <a:ahLst/>
            <a:cxnLst/>
            <a:rect l="l" t="t" r="r" b="b"/>
            <a:pathLst>
              <a:path w="6247789" h="6271306">
                <a:moveTo>
                  <a:pt x="0" y="0"/>
                </a:moveTo>
                <a:lnTo>
                  <a:pt x="6247788" y="0"/>
                </a:lnTo>
                <a:lnTo>
                  <a:pt x="6247788" y="6271306"/>
                </a:lnTo>
                <a:lnTo>
                  <a:pt x="0" y="6271306"/>
                </a:lnTo>
                <a:lnTo>
                  <a:pt x="0" y="0"/>
                </a:lnTo>
                <a:close/>
              </a:path>
            </a:pathLst>
          </a:custGeom>
          <a:blipFill>
            <a:blip r:embed="rId2"/>
            <a:stretch>
              <a:fillRect/>
            </a:stretch>
          </a:blipFill>
        </p:spPr>
      </p:sp>
      <p:sp>
        <p:nvSpPr>
          <p:cNvPr id="15" name="Freeform 15">
            <a:extLst>
              <a:ext uri="{FF2B5EF4-FFF2-40B4-BE49-F238E27FC236}">
                <a16:creationId xmlns:a16="http://schemas.microsoft.com/office/drawing/2014/main" id="{19E6737D-273F-EB00-0E20-FFB13571BE2D}"/>
              </a:ext>
            </a:extLst>
          </p:cNvPr>
          <p:cNvSpPr/>
          <p:nvPr/>
        </p:nvSpPr>
        <p:spPr>
          <a:xfrm>
            <a:off x="14498935" y="-2489905"/>
            <a:ext cx="6247789" cy="6271306"/>
          </a:xfrm>
          <a:custGeom>
            <a:avLst/>
            <a:gdLst/>
            <a:ahLst/>
            <a:cxnLst/>
            <a:rect l="l" t="t" r="r" b="b"/>
            <a:pathLst>
              <a:path w="6247789" h="6271306">
                <a:moveTo>
                  <a:pt x="0" y="0"/>
                </a:moveTo>
                <a:lnTo>
                  <a:pt x="6247788" y="0"/>
                </a:lnTo>
                <a:lnTo>
                  <a:pt x="6247788" y="6271306"/>
                </a:lnTo>
                <a:lnTo>
                  <a:pt x="0" y="6271306"/>
                </a:lnTo>
                <a:lnTo>
                  <a:pt x="0" y="0"/>
                </a:lnTo>
                <a:close/>
              </a:path>
            </a:pathLst>
          </a:custGeom>
          <a:blipFill>
            <a:blip r:embed="rId2"/>
            <a:stretch>
              <a:fillRect/>
            </a:stretch>
          </a:blipFill>
        </p:spPr>
      </p:sp>
      <p:sp>
        <p:nvSpPr>
          <p:cNvPr id="16" name="Freeform 16">
            <a:extLst>
              <a:ext uri="{FF2B5EF4-FFF2-40B4-BE49-F238E27FC236}">
                <a16:creationId xmlns:a16="http://schemas.microsoft.com/office/drawing/2014/main" id="{2FA38F8B-4F4D-58CB-608E-B2BC14D8023C}"/>
              </a:ext>
            </a:extLst>
          </p:cNvPr>
          <p:cNvSpPr/>
          <p:nvPr/>
        </p:nvSpPr>
        <p:spPr>
          <a:xfrm>
            <a:off x="7478632" y="-4295929"/>
            <a:ext cx="6247789" cy="5480446"/>
          </a:xfrm>
          <a:custGeom>
            <a:avLst/>
            <a:gdLst/>
            <a:ahLst/>
            <a:cxnLst/>
            <a:rect l="l" t="t" r="r" b="b"/>
            <a:pathLst>
              <a:path w="6247789" h="5480446">
                <a:moveTo>
                  <a:pt x="0" y="0"/>
                </a:moveTo>
                <a:lnTo>
                  <a:pt x="6247788" y="0"/>
                </a:lnTo>
                <a:lnTo>
                  <a:pt x="6247788" y="5480446"/>
                </a:lnTo>
                <a:lnTo>
                  <a:pt x="0" y="5480446"/>
                </a:lnTo>
                <a:lnTo>
                  <a:pt x="0" y="0"/>
                </a:lnTo>
                <a:close/>
              </a:path>
            </a:pathLst>
          </a:custGeom>
          <a:blipFill>
            <a:blip r:embed="rId2"/>
            <a:stretch>
              <a:fillRect b="-14430"/>
            </a:stretch>
          </a:blipFill>
        </p:spPr>
      </p:sp>
      <p:sp>
        <p:nvSpPr>
          <p:cNvPr id="7" name="TextBox 6">
            <a:extLst>
              <a:ext uri="{FF2B5EF4-FFF2-40B4-BE49-F238E27FC236}">
                <a16:creationId xmlns:a16="http://schemas.microsoft.com/office/drawing/2014/main" id="{0BB2C55F-B7A2-C97F-B5BC-06A942AC921F}"/>
              </a:ext>
            </a:extLst>
          </p:cNvPr>
          <p:cNvSpPr txBox="1"/>
          <p:nvPr/>
        </p:nvSpPr>
        <p:spPr>
          <a:xfrm>
            <a:off x="2448811" y="2712001"/>
            <a:ext cx="1798890" cy="400110"/>
          </a:xfrm>
          <a:prstGeom prst="rect">
            <a:avLst/>
          </a:prstGeom>
          <a:noFill/>
        </p:spPr>
        <p:txBody>
          <a:bodyPr wrap="square" rtlCol="0">
            <a:spAutoFit/>
          </a:bodyPr>
          <a:lstStyle>
            <a:defPPr>
              <a:defRPr lang="en-US"/>
            </a:defPPr>
            <a:lvl1pPr>
              <a:defRPr sz="2000" b="1">
                <a:ln/>
                <a:solidFill>
                  <a:srgbClr val="451E0E"/>
                </a:solidFill>
                <a:latin typeface="Montserrat Bold" panose="00000800000000000000" pitchFamily="2" charset="0"/>
                <a:ea typeface="Roboto"/>
                <a:cs typeface="Roboto"/>
                <a:rtl val="0"/>
              </a:defRPr>
            </a:lvl1pPr>
          </a:lstStyle>
          <a:p>
            <a:r>
              <a:rPr lang="en-US" dirty="0">
                <a:sym typeface="Roboto"/>
              </a:rPr>
              <a:t>Advantages</a:t>
            </a:r>
          </a:p>
        </p:txBody>
      </p:sp>
      <p:sp>
        <p:nvSpPr>
          <p:cNvPr id="8" name="TextBox 7">
            <a:extLst>
              <a:ext uri="{FF2B5EF4-FFF2-40B4-BE49-F238E27FC236}">
                <a16:creationId xmlns:a16="http://schemas.microsoft.com/office/drawing/2014/main" id="{FFC15DA7-6FE8-F4E5-8985-22BDABFD1636}"/>
              </a:ext>
            </a:extLst>
          </p:cNvPr>
          <p:cNvSpPr txBox="1"/>
          <p:nvPr/>
        </p:nvSpPr>
        <p:spPr>
          <a:xfrm>
            <a:off x="11648629" y="2766191"/>
            <a:ext cx="4273364" cy="400110"/>
          </a:xfrm>
          <a:prstGeom prst="rect">
            <a:avLst/>
          </a:prstGeom>
          <a:noFill/>
        </p:spPr>
        <p:txBody>
          <a:bodyPr wrap="square" rtlCol="0">
            <a:spAutoFit/>
          </a:bodyPr>
          <a:lstStyle>
            <a:defPPr>
              <a:defRPr lang="en-US"/>
            </a:defPPr>
            <a:lvl1pPr>
              <a:defRPr sz="2000" b="1">
                <a:ln/>
                <a:solidFill>
                  <a:srgbClr val="451E0E"/>
                </a:solidFill>
                <a:latin typeface="Montserrat Bold" panose="00000800000000000000" pitchFamily="2" charset="0"/>
                <a:ea typeface="Roboto"/>
                <a:cs typeface="Roboto"/>
                <a:rtl val="0"/>
              </a:defRPr>
            </a:lvl1pPr>
          </a:lstStyle>
          <a:p>
            <a:pPr algn="r"/>
            <a:r>
              <a:rPr lang="en-US" dirty="0">
                <a:sym typeface="Roboto"/>
              </a:rPr>
              <a:t>Disadvantages</a:t>
            </a:r>
          </a:p>
        </p:txBody>
      </p:sp>
      <p:sp>
        <p:nvSpPr>
          <p:cNvPr id="9" name="TextBox 8">
            <a:extLst>
              <a:ext uri="{FF2B5EF4-FFF2-40B4-BE49-F238E27FC236}">
                <a16:creationId xmlns:a16="http://schemas.microsoft.com/office/drawing/2014/main" id="{11621A61-2DFD-7BD1-A63C-AD19F43CABB7}"/>
              </a:ext>
            </a:extLst>
          </p:cNvPr>
          <p:cNvSpPr txBox="1"/>
          <p:nvPr/>
        </p:nvSpPr>
        <p:spPr>
          <a:xfrm>
            <a:off x="2448810" y="3234451"/>
            <a:ext cx="3951989" cy="1373902"/>
          </a:xfrm>
          <a:prstGeom prst="rect">
            <a:avLst/>
          </a:prstGeom>
          <a:noFill/>
        </p:spPr>
        <p:txBody>
          <a:bodyPr wrap="square" rtlCol="0">
            <a:spAutoFit/>
          </a:bodyPr>
          <a:lstStyle/>
          <a:p>
            <a:pPr marL="342900" indent="-342900">
              <a:buFont typeface="Arial" panose="020B0604020202020204" pitchFamily="34" charset="0"/>
              <a:buChar char="•"/>
            </a:pPr>
            <a:r>
              <a:rPr lang="en-US" sz="2200" dirty="0">
                <a:ln/>
                <a:solidFill>
                  <a:srgbClr val="451E0E"/>
                </a:solidFill>
                <a:ea typeface="Roboto"/>
                <a:cs typeface="Roboto"/>
                <a:rtl val="0"/>
              </a:rPr>
              <a:t>Quality of products and customer loyalty.</a:t>
            </a:r>
          </a:p>
          <a:p>
            <a:pPr marL="342900" indent="-342900">
              <a:buFont typeface="Arial" panose="020B0604020202020204" pitchFamily="34" charset="0"/>
              <a:buChar char="•"/>
            </a:pPr>
            <a:endParaRPr lang="en-US" sz="1000" dirty="0">
              <a:ln/>
              <a:solidFill>
                <a:srgbClr val="451E0E"/>
              </a:solidFill>
              <a:ea typeface="Roboto"/>
              <a:cs typeface="Roboto"/>
              <a:rtl val="0"/>
            </a:endParaRPr>
          </a:p>
          <a:p>
            <a:pPr marL="342900" indent="-342900">
              <a:lnSpc>
                <a:spcPct val="150000"/>
              </a:lnSpc>
              <a:buFont typeface="Arial" panose="020B0604020202020204" pitchFamily="34" charset="0"/>
              <a:buChar char="•"/>
            </a:pPr>
            <a:r>
              <a:rPr lang="en-US" sz="2200" dirty="0">
                <a:ln/>
                <a:solidFill>
                  <a:srgbClr val="451E0E"/>
                </a:solidFill>
                <a:ea typeface="Roboto"/>
                <a:cs typeface="Roboto"/>
                <a:rtl val="0"/>
              </a:rPr>
              <a:t>Skilled and friendly staff.</a:t>
            </a:r>
            <a:endParaRPr lang="en-US" sz="2200" dirty="0">
              <a:ln/>
              <a:solidFill>
                <a:srgbClr val="451E0E"/>
              </a:solidFill>
              <a:ea typeface="Roboto"/>
              <a:cs typeface="Roboto"/>
              <a:sym typeface="Roboto"/>
              <a:rtl val="0"/>
            </a:endParaRPr>
          </a:p>
        </p:txBody>
      </p:sp>
      <p:sp>
        <p:nvSpPr>
          <p:cNvPr id="10" name="TextBox 9">
            <a:extLst>
              <a:ext uri="{FF2B5EF4-FFF2-40B4-BE49-F238E27FC236}">
                <a16:creationId xmlns:a16="http://schemas.microsoft.com/office/drawing/2014/main" id="{E3721E10-7CD0-D864-56B4-EABFAA6E9AB0}"/>
              </a:ext>
            </a:extLst>
          </p:cNvPr>
          <p:cNvSpPr txBox="1"/>
          <p:nvPr/>
        </p:nvSpPr>
        <p:spPr>
          <a:xfrm>
            <a:off x="10972801" y="3350099"/>
            <a:ext cx="5041240" cy="1615827"/>
          </a:xfrm>
          <a:prstGeom prst="rect">
            <a:avLst/>
          </a:prstGeom>
          <a:noFill/>
        </p:spPr>
        <p:txBody>
          <a:bodyPr wrap="square" rtlCol="0">
            <a:spAutoFit/>
          </a:bodyPr>
          <a:lstStyle/>
          <a:p>
            <a:pPr marL="342900" indent="-342900" algn="r">
              <a:buFont typeface="Arial" panose="020B0604020202020204" pitchFamily="34" charset="0"/>
              <a:buChar char="•"/>
            </a:pPr>
            <a:r>
              <a:rPr lang="en-US" sz="2200" dirty="0">
                <a:ln/>
                <a:solidFill>
                  <a:srgbClr val="451E0E"/>
                </a:solidFill>
                <a:ea typeface="Roboto"/>
                <a:cs typeface="Roboto"/>
                <a:sym typeface="Roboto"/>
                <a:rtl val="0"/>
              </a:rPr>
              <a:t>Limited marketing &amp; technology use (no mobile app).</a:t>
            </a:r>
          </a:p>
          <a:p>
            <a:pPr algn="r"/>
            <a:endParaRPr lang="en-US" sz="1000" dirty="0">
              <a:ln/>
              <a:solidFill>
                <a:srgbClr val="451E0E"/>
              </a:solidFill>
              <a:ea typeface="Roboto"/>
              <a:cs typeface="Roboto"/>
              <a:sym typeface="Roboto"/>
              <a:rtl val="0"/>
            </a:endParaRPr>
          </a:p>
          <a:p>
            <a:pPr marL="342900" indent="-342900" algn="r">
              <a:buFont typeface="Arial" panose="020B0604020202020204" pitchFamily="34" charset="0"/>
              <a:buChar char="•"/>
            </a:pPr>
            <a:r>
              <a:rPr lang="en-US" sz="2200" dirty="0">
                <a:ln/>
                <a:solidFill>
                  <a:srgbClr val="451E0E"/>
                </a:solidFill>
                <a:ea typeface="Roboto"/>
                <a:cs typeface="Roboto"/>
                <a:sym typeface="Roboto"/>
                <a:rtl val="0"/>
              </a:rPr>
              <a:t>Small space causing congestion.</a:t>
            </a:r>
          </a:p>
        </p:txBody>
      </p:sp>
      <p:sp>
        <p:nvSpPr>
          <p:cNvPr id="17" name="TextBox 16">
            <a:extLst>
              <a:ext uri="{FF2B5EF4-FFF2-40B4-BE49-F238E27FC236}">
                <a16:creationId xmlns:a16="http://schemas.microsoft.com/office/drawing/2014/main" id="{BD0A3704-A9DF-00C4-0D6C-16B5FA16E869}"/>
              </a:ext>
            </a:extLst>
          </p:cNvPr>
          <p:cNvSpPr txBox="1"/>
          <p:nvPr/>
        </p:nvSpPr>
        <p:spPr>
          <a:xfrm>
            <a:off x="2448226" y="6655095"/>
            <a:ext cx="4057601" cy="400110"/>
          </a:xfrm>
          <a:prstGeom prst="rect">
            <a:avLst/>
          </a:prstGeom>
          <a:noFill/>
        </p:spPr>
        <p:txBody>
          <a:bodyPr wrap="square" rtlCol="0">
            <a:spAutoFit/>
          </a:bodyPr>
          <a:lstStyle/>
          <a:p>
            <a:r>
              <a:rPr lang="en-US" sz="2000" b="1" dirty="0">
                <a:ln/>
                <a:solidFill>
                  <a:srgbClr val="451E0E"/>
                </a:solidFill>
                <a:latin typeface="Montserrat Bold" panose="00000800000000000000" pitchFamily="2" charset="0"/>
                <a:ea typeface="Roboto"/>
                <a:cs typeface="Roboto"/>
                <a:sym typeface="Roboto"/>
                <a:rtl val="0"/>
              </a:rPr>
              <a:t>Potential Growth Areas</a:t>
            </a:r>
          </a:p>
        </p:txBody>
      </p:sp>
      <p:sp>
        <p:nvSpPr>
          <p:cNvPr id="18" name="TextBox 17">
            <a:extLst>
              <a:ext uri="{FF2B5EF4-FFF2-40B4-BE49-F238E27FC236}">
                <a16:creationId xmlns:a16="http://schemas.microsoft.com/office/drawing/2014/main" id="{3E83D12C-9153-7721-612A-4B77642D195C}"/>
              </a:ext>
            </a:extLst>
          </p:cNvPr>
          <p:cNvSpPr txBox="1"/>
          <p:nvPr/>
        </p:nvSpPr>
        <p:spPr>
          <a:xfrm>
            <a:off x="13211872" y="6740485"/>
            <a:ext cx="2874505" cy="400110"/>
          </a:xfrm>
          <a:prstGeom prst="rect">
            <a:avLst/>
          </a:prstGeom>
          <a:noFill/>
        </p:spPr>
        <p:txBody>
          <a:bodyPr wrap="square" rtlCol="0">
            <a:spAutoFit/>
          </a:bodyPr>
          <a:lstStyle>
            <a:defPPr>
              <a:defRPr lang="en-US"/>
            </a:defPPr>
            <a:lvl1pPr>
              <a:defRPr sz="2000" b="1">
                <a:ln/>
                <a:solidFill>
                  <a:srgbClr val="451E0E"/>
                </a:solidFill>
                <a:latin typeface="Montserrat Bold" panose="00000800000000000000" pitchFamily="2" charset="0"/>
                <a:ea typeface="Roboto"/>
                <a:cs typeface="Roboto"/>
                <a:rtl val="0"/>
              </a:defRPr>
            </a:lvl1pPr>
          </a:lstStyle>
          <a:p>
            <a:r>
              <a:rPr lang="en-US" dirty="0">
                <a:sym typeface="Roboto"/>
              </a:rPr>
              <a:t>External Challenges</a:t>
            </a:r>
          </a:p>
        </p:txBody>
      </p:sp>
      <p:sp>
        <p:nvSpPr>
          <p:cNvPr id="20" name="TextBox 19">
            <a:extLst>
              <a:ext uri="{FF2B5EF4-FFF2-40B4-BE49-F238E27FC236}">
                <a16:creationId xmlns:a16="http://schemas.microsoft.com/office/drawing/2014/main" id="{725C9E67-E136-ED58-23ED-1B3877F4EAAD}"/>
              </a:ext>
            </a:extLst>
          </p:cNvPr>
          <p:cNvSpPr txBox="1"/>
          <p:nvPr/>
        </p:nvSpPr>
        <p:spPr>
          <a:xfrm>
            <a:off x="2504026" y="7139620"/>
            <a:ext cx="4658774" cy="1615827"/>
          </a:xfrm>
          <a:prstGeom prst="rect">
            <a:avLst/>
          </a:prstGeom>
          <a:noFill/>
        </p:spPr>
        <p:txBody>
          <a:bodyPr wrap="square" rtlCol="0">
            <a:spAutoFit/>
          </a:bodyPr>
          <a:lstStyle/>
          <a:p>
            <a:pPr marL="342900" indent="-342900">
              <a:buFont typeface="Arial" panose="020B0604020202020204" pitchFamily="34" charset="0"/>
              <a:buChar char="•"/>
            </a:pPr>
            <a:r>
              <a:rPr lang="en-US" sz="2200" dirty="0">
                <a:ln/>
                <a:solidFill>
                  <a:srgbClr val="451E0E"/>
                </a:solidFill>
                <a:ea typeface="Roboto"/>
                <a:cs typeface="Roboto"/>
                <a:sym typeface="Roboto"/>
                <a:rtl val="0"/>
              </a:rPr>
              <a:t>Expansion potential with new local customers.</a:t>
            </a:r>
          </a:p>
          <a:p>
            <a:pPr marL="342900" indent="-342900">
              <a:buFont typeface="Arial" panose="020B0604020202020204" pitchFamily="34" charset="0"/>
              <a:buChar char="•"/>
            </a:pPr>
            <a:endParaRPr lang="en-US" sz="1050" dirty="0">
              <a:ln/>
              <a:solidFill>
                <a:srgbClr val="451E0E"/>
              </a:solidFill>
              <a:ea typeface="Roboto"/>
              <a:cs typeface="Roboto"/>
              <a:sym typeface="Roboto"/>
              <a:rtl val="0"/>
            </a:endParaRPr>
          </a:p>
          <a:p>
            <a:pPr marL="342900" indent="-342900">
              <a:buFont typeface="Arial" panose="020B0604020202020204" pitchFamily="34" charset="0"/>
              <a:buChar char="•"/>
            </a:pPr>
            <a:r>
              <a:rPr lang="en-US" sz="2200" dirty="0">
                <a:ln/>
                <a:solidFill>
                  <a:srgbClr val="451E0E"/>
                </a:solidFill>
                <a:ea typeface="Roboto"/>
                <a:cs typeface="Roboto"/>
                <a:sym typeface="Roboto"/>
                <a:rtl val="0"/>
              </a:rPr>
              <a:t>Trend towards shopping local.</a:t>
            </a:r>
          </a:p>
        </p:txBody>
      </p:sp>
      <p:sp>
        <p:nvSpPr>
          <p:cNvPr id="22" name="TextBox 21">
            <a:extLst>
              <a:ext uri="{FF2B5EF4-FFF2-40B4-BE49-F238E27FC236}">
                <a16:creationId xmlns:a16="http://schemas.microsoft.com/office/drawing/2014/main" id="{CD7DF2F9-0CB4-3DB2-66DA-FB6232CFFA38}"/>
              </a:ext>
            </a:extLst>
          </p:cNvPr>
          <p:cNvSpPr txBox="1"/>
          <p:nvPr/>
        </p:nvSpPr>
        <p:spPr>
          <a:xfrm>
            <a:off x="11125200" y="7218007"/>
            <a:ext cx="4889497" cy="1473930"/>
          </a:xfrm>
          <a:prstGeom prst="rect">
            <a:avLst/>
          </a:prstGeom>
          <a:noFill/>
        </p:spPr>
        <p:txBody>
          <a:bodyPr wrap="square" rtlCol="0">
            <a:spAutoFit/>
          </a:bodyPr>
          <a:lstStyle/>
          <a:p>
            <a:pPr marL="342900" indent="-342900" algn="r">
              <a:buFont typeface="Arial" panose="020B0604020202020204" pitchFamily="34" charset="0"/>
              <a:buChar char="•"/>
            </a:pPr>
            <a:r>
              <a:rPr lang="en-US" sz="2200" dirty="0">
                <a:ln/>
                <a:solidFill>
                  <a:srgbClr val="451E0E"/>
                </a:solidFill>
                <a:ea typeface="Roboto"/>
                <a:cs typeface="Roboto"/>
                <a:sym typeface="Roboto"/>
                <a:rtl val="0"/>
              </a:rPr>
              <a:t>Increased competition from large coffee chains.</a:t>
            </a:r>
          </a:p>
          <a:p>
            <a:pPr algn="r">
              <a:lnSpc>
                <a:spcPct val="150000"/>
              </a:lnSpc>
            </a:pPr>
            <a:endParaRPr lang="en-US" sz="1000" dirty="0">
              <a:ln/>
              <a:solidFill>
                <a:srgbClr val="451E0E"/>
              </a:solidFill>
              <a:ea typeface="Roboto"/>
              <a:cs typeface="Roboto"/>
              <a:sym typeface="Roboto"/>
              <a:rtl val="0"/>
            </a:endParaRPr>
          </a:p>
          <a:p>
            <a:pPr marL="342900" indent="-342900" algn="r">
              <a:lnSpc>
                <a:spcPct val="150000"/>
              </a:lnSpc>
              <a:buFont typeface="Arial" panose="020B0604020202020204" pitchFamily="34" charset="0"/>
              <a:buChar char="•"/>
            </a:pPr>
            <a:r>
              <a:rPr lang="en-US" sz="2200" dirty="0">
                <a:ln/>
                <a:solidFill>
                  <a:srgbClr val="451E0E"/>
                </a:solidFill>
                <a:ea typeface="Roboto"/>
                <a:cs typeface="Roboto"/>
                <a:sym typeface="Roboto"/>
                <a:rtl val="0"/>
              </a:rPr>
              <a:t>Rising operational costs.</a:t>
            </a:r>
            <a:endParaRPr lang="en-US" sz="2200" spc="0" baseline="0" dirty="0">
              <a:ln/>
              <a:solidFill>
                <a:srgbClr val="451E0E"/>
              </a:solidFill>
              <a:ea typeface="Roboto"/>
              <a:cs typeface="Roboto"/>
              <a:sym typeface="Roboto"/>
              <a:rtl val="0"/>
            </a:endParaRPr>
          </a:p>
        </p:txBody>
      </p:sp>
      <p:sp>
        <p:nvSpPr>
          <p:cNvPr id="24" name="Freeform: Shape 23">
            <a:extLst>
              <a:ext uri="{FF2B5EF4-FFF2-40B4-BE49-F238E27FC236}">
                <a16:creationId xmlns:a16="http://schemas.microsoft.com/office/drawing/2014/main" id="{5A3780DC-41A8-E261-6628-64199B23AF84}"/>
              </a:ext>
            </a:extLst>
          </p:cNvPr>
          <p:cNvSpPr/>
          <p:nvPr/>
        </p:nvSpPr>
        <p:spPr>
          <a:xfrm>
            <a:off x="2273959" y="2377917"/>
            <a:ext cx="6442469" cy="2846902"/>
          </a:xfrm>
          <a:custGeom>
            <a:avLst/>
            <a:gdLst>
              <a:gd name="connsiteX0" fmla="*/ 3947262 w 5689994"/>
              <a:gd name="connsiteY0" fmla="*/ 2438571 h 2844996"/>
              <a:gd name="connsiteX1" fmla="*/ 3860901 w 5689994"/>
              <a:gd name="connsiteY1" fmla="*/ 2086015 h 2844996"/>
              <a:gd name="connsiteX2" fmla="*/ 3860901 w 5689994"/>
              <a:gd name="connsiteY2" fmla="*/ 1982721 h 2844996"/>
              <a:gd name="connsiteX3" fmla="*/ 3875464 w 5689994"/>
              <a:gd name="connsiteY3" fmla="*/ 1949023 h 2844996"/>
              <a:gd name="connsiteX4" fmla="*/ 3911024 w 5689994"/>
              <a:gd name="connsiteY4" fmla="*/ 1935138 h 2844996"/>
              <a:gd name="connsiteX5" fmla="*/ 4286778 w 5689994"/>
              <a:gd name="connsiteY5" fmla="*/ 1935138 h 2844996"/>
              <a:gd name="connsiteX6" fmla="*/ 4322339 w 5689994"/>
              <a:gd name="connsiteY6" fmla="*/ 1949023 h 2844996"/>
              <a:gd name="connsiteX7" fmla="*/ 4336901 w 5689994"/>
              <a:gd name="connsiteY7" fmla="*/ 1982721 h 2844996"/>
              <a:gd name="connsiteX8" fmla="*/ 4336901 w 5689994"/>
              <a:gd name="connsiteY8" fmla="*/ 2062139 h 2844996"/>
              <a:gd name="connsiteX9" fmla="*/ 4462210 w 5689994"/>
              <a:gd name="connsiteY9" fmla="*/ 2340356 h 2844996"/>
              <a:gd name="connsiteX10" fmla="*/ 4800372 w 5689994"/>
              <a:gd name="connsiteY10" fmla="*/ 2447546 h 2844996"/>
              <a:gd name="connsiteX11" fmla="*/ 5100941 w 5689994"/>
              <a:gd name="connsiteY11" fmla="*/ 2352210 h 2844996"/>
              <a:gd name="connsiteX12" fmla="*/ 5205252 w 5689994"/>
              <a:gd name="connsiteY12" fmla="*/ 2101933 h 2844996"/>
              <a:gd name="connsiteX13" fmla="*/ 5146831 w 5689994"/>
              <a:gd name="connsiteY13" fmla="*/ 1917188 h 2844996"/>
              <a:gd name="connsiteX14" fmla="*/ 4981899 w 5689994"/>
              <a:gd name="connsiteY14" fmla="*/ 1774100 h 2844996"/>
              <a:gd name="connsiteX15" fmla="*/ 4654066 w 5689994"/>
              <a:gd name="connsiteY15" fmla="*/ 1597315 h 2844996"/>
              <a:gd name="connsiteX16" fmla="*/ 4244953 w 5689994"/>
              <a:gd name="connsiteY16" fmla="*/ 1370914 h 2844996"/>
              <a:gd name="connsiteX17" fmla="*/ 3984007 w 5689994"/>
              <a:gd name="connsiteY17" fmla="*/ 1116573 h 2844996"/>
              <a:gd name="connsiteX18" fmla="*/ 3877496 w 5689994"/>
              <a:gd name="connsiteY18" fmla="*/ 739125 h 2844996"/>
              <a:gd name="connsiteX19" fmla="*/ 4117613 w 5689994"/>
              <a:gd name="connsiteY19" fmla="*/ 198777 h 2844996"/>
              <a:gd name="connsiteX20" fmla="*/ 4750248 w 5689994"/>
              <a:gd name="connsiteY20" fmla="*/ 147 h 2844996"/>
              <a:gd name="connsiteX21" fmla="*/ 5230482 w 5689994"/>
              <a:gd name="connsiteY21" fmla="*/ 97515 h 2844996"/>
              <a:gd name="connsiteX22" fmla="*/ 5552049 w 5689994"/>
              <a:gd name="connsiteY22" fmla="*/ 373700 h 2844996"/>
              <a:gd name="connsiteX23" fmla="*/ 5664827 w 5689994"/>
              <a:gd name="connsiteY23" fmla="*/ 782983 h 2844996"/>
              <a:gd name="connsiteX24" fmla="*/ 5664827 w 5689994"/>
              <a:gd name="connsiteY24" fmla="*/ 866465 h 2844996"/>
              <a:gd name="connsiteX25" fmla="*/ 5650264 w 5689994"/>
              <a:gd name="connsiteY25" fmla="*/ 900162 h 2844996"/>
              <a:gd name="connsiteX26" fmla="*/ 5614704 w 5689994"/>
              <a:gd name="connsiteY26" fmla="*/ 914048 h 2844996"/>
              <a:gd name="connsiteX27" fmla="*/ 5238949 w 5689994"/>
              <a:gd name="connsiteY27" fmla="*/ 914048 h 2844996"/>
              <a:gd name="connsiteX28" fmla="*/ 5203389 w 5689994"/>
              <a:gd name="connsiteY28" fmla="*/ 900162 h 2844996"/>
              <a:gd name="connsiteX29" fmla="*/ 5188826 w 5689994"/>
              <a:gd name="connsiteY29" fmla="*/ 866465 h 2844996"/>
              <a:gd name="connsiteX30" fmla="*/ 5188826 w 5689994"/>
              <a:gd name="connsiteY30" fmla="*/ 790941 h 2844996"/>
              <a:gd name="connsiteX31" fmla="*/ 5067751 w 5689994"/>
              <a:gd name="connsiteY31" fmla="*/ 508829 h 2844996"/>
              <a:gd name="connsiteX32" fmla="*/ 4742120 w 5689994"/>
              <a:gd name="connsiteY32" fmla="*/ 397576 h 2844996"/>
              <a:gd name="connsiteX33" fmla="*/ 4458145 w 5689994"/>
              <a:gd name="connsiteY33" fmla="*/ 486985 h 2844996"/>
              <a:gd name="connsiteX34" fmla="*/ 4353835 w 5689994"/>
              <a:gd name="connsiteY34" fmla="*/ 735400 h 2844996"/>
              <a:gd name="connsiteX35" fmla="*/ 4408192 w 5689994"/>
              <a:gd name="connsiteY35" fmla="*/ 918112 h 2844996"/>
              <a:gd name="connsiteX36" fmla="*/ 4573124 w 5689994"/>
              <a:gd name="connsiteY36" fmla="*/ 1061200 h 2844996"/>
              <a:gd name="connsiteX37" fmla="*/ 4909254 w 5689994"/>
              <a:gd name="connsiteY37" fmla="*/ 1235954 h 2844996"/>
              <a:gd name="connsiteX38" fmla="*/ 5351895 w 5689994"/>
              <a:gd name="connsiteY38" fmla="*/ 1490295 h 2844996"/>
              <a:gd name="connsiteX39" fmla="*/ 5592013 w 5689994"/>
              <a:gd name="connsiteY39" fmla="*/ 1726687 h 2844996"/>
              <a:gd name="connsiteX40" fmla="*/ 5690057 w 5689994"/>
              <a:gd name="connsiteY40" fmla="*/ 2082290 h 2844996"/>
              <a:gd name="connsiteX41" fmla="*/ 5443675 w 5689994"/>
              <a:gd name="connsiteY41" fmla="*/ 2638555 h 2844996"/>
              <a:gd name="connsiteX42" fmla="*/ 4783946 w 5689994"/>
              <a:gd name="connsiteY42" fmla="*/ 2845144 h 2844996"/>
              <a:gd name="connsiteX43" fmla="*/ 63 w 5689994"/>
              <a:gd name="connsiteY43" fmla="*/ 2845144 h 2844996"/>
              <a:gd name="connsiteX44" fmla="*/ 63 w 5689994"/>
              <a:gd name="connsiteY44" fmla="*/ 203349 h 2844996"/>
              <a:gd name="connsiteX45" fmla="*/ 2235285 w 5689994"/>
              <a:gd name="connsiteY45" fmla="*/ 203349 h 2844996"/>
              <a:gd name="connsiteX0" fmla="*/ 4699674 w 6442469"/>
              <a:gd name="connsiteY0" fmla="*/ 2438424 h 2846902"/>
              <a:gd name="connsiteX1" fmla="*/ 4613313 w 6442469"/>
              <a:gd name="connsiteY1" fmla="*/ 2085868 h 2846902"/>
              <a:gd name="connsiteX2" fmla="*/ 4613313 w 6442469"/>
              <a:gd name="connsiteY2" fmla="*/ 1982574 h 2846902"/>
              <a:gd name="connsiteX3" fmla="*/ 4627876 w 6442469"/>
              <a:gd name="connsiteY3" fmla="*/ 1948876 h 2846902"/>
              <a:gd name="connsiteX4" fmla="*/ 4663436 w 6442469"/>
              <a:gd name="connsiteY4" fmla="*/ 1934991 h 2846902"/>
              <a:gd name="connsiteX5" fmla="*/ 5039190 w 6442469"/>
              <a:gd name="connsiteY5" fmla="*/ 1934991 h 2846902"/>
              <a:gd name="connsiteX6" fmla="*/ 5074751 w 6442469"/>
              <a:gd name="connsiteY6" fmla="*/ 1948876 h 2846902"/>
              <a:gd name="connsiteX7" fmla="*/ 5089313 w 6442469"/>
              <a:gd name="connsiteY7" fmla="*/ 1982574 h 2846902"/>
              <a:gd name="connsiteX8" fmla="*/ 5089313 w 6442469"/>
              <a:gd name="connsiteY8" fmla="*/ 2061992 h 2846902"/>
              <a:gd name="connsiteX9" fmla="*/ 5214622 w 6442469"/>
              <a:gd name="connsiteY9" fmla="*/ 2340209 h 2846902"/>
              <a:gd name="connsiteX10" fmla="*/ 5552784 w 6442469"/>
              <a:gd name="connsiteY10" fmla="*/ 2447399 h 2846902"/>
              <a:gd name="connsiteX11" fmla="*/ 5853353 w 6442469"/>
              <a:gd name="connsiteY11" fmla="*/ 2352063 h 2846902"/>
              <a:gd name="connsiteX12" fmla="*/ 5957664 w 6442469"/>
              <a:gd name="connsiteY12" fmla="*/ 2101786 h 2846902"/>
              <a:gd name="connsiteX13" fmla="*/ 5899243 w 6442469"/>
              <a:gd name="connsiteY13" fmla="*/ 1917041 h 2846902"/>
              <a:gd name="connsiteX14" fmla="*/ 5734311 w 6442469"/>
              <a:gd name="connsiteY14" fmla="*/ 1773953 h 2846902"/>
              <a:gd name="connsiteX15" fmla="*/ 5406478 w 6442469"/>
              <a:gd name="connsiteY15" fmla="*/ 1597168 h 2846902"/>
              <a:gd name="connsiteX16" fmla="*/ 4997365 w 6442469"/>
              <a:gd name="connsiteY16" fmla="*/ 1370767 h 2846902"/>
              <a:gd name="connsiteX17" fmla="*/ 4736419 w 6442469"/>
              <a:gd name="connsiteY17" fmla="*/ 1116426 h 2846902"/>
              <a:gd name="connsiteX18" fmla="*/ 4629908 w 6442469"/>
              <a:gd name="connsiteY18" fmla="*/ 738978 h 2846902"/>
              <a:gd name="connsiteX19" fmla="*/ 4870025 w 6442469"/>
              <a:gd name="connsiteY19" fmla="*/ 198630 h 2846902"/>
              <a:gd name="connsiteX20" fmla="*/ 5502660 w 6442469"/>
              <a:gd name="connsiteY20" fmla="*/ 0 h 2846902"/>
              <a:gd name="connsiteX21" fmla="*/ 5982894 w 6442469"/>
              <a:gd name="connsiteY21" fmla="*/ 97368 h 2846902"/>
              <a:gd name="connsiteX22" fmla="*/ 6304461 w 6442469"/>
              <a:gd name="connsiteY22" fmla="*/ 373553 h 2846902"/>
              <a:gd name="connsiteX23" fmla="*/ 6417239 w 6442469"/>
              <a:gd name="connsiteY23" fmla="*/ 782836 h 2846902"/>
              <a:gd name="connsiteX24" fmla="*/ 6417239 w 6442469"/>
              <a:gd name="connsiteY24" fmla="*/ 866318 h 2846902"/>
              <a:gd name="connsiteX25" fmla="*/ 6402676 w 6442469"/>
              <a:gd name="connsiteY25" fmla="*/ 900015 h 2846902"/>
              <a:gd name="connsiteX26" fmla="*/ 6367116 w 6442469"/>
              <a:gd name="connsiteY26" fmla="*/ 913901 h 2846902"/>
              <a:gd name="connsiteX27" fmla="*/ 5991361 w 6442469"/>
              <a:gd name="connsiteY27" fmla="*/ 913901 h 2846902"/>
              <a:gd name="connsiteX28" fmla="*/ 5955801 w 6442469"/>
              <a:gd name="connsiteY28" fmla="*/ 900015 h 2846902"/>
              <a:gd name="connsiteX29" fmla="*/ 5941238 w 6442469"/>
              <a:gd name="connsiteY29" fmla="*/ 866318 h 2846902"/>
              <a:gd name="connsiteX30" fmla="*/ 5941238 w 6442469"/>
              <a:gd name="connsiteY30" fmla="*/ 790794 h 2846902"/>
              <a:gd name="connsiteX31" fmla="*/ 5820163 w 6442469"/>
              <a:gd name="connsiteY31" fmla="*/ 508682 h 2846902"/>
              <a:gd name="connsiteX32" fmla="*/ 5494532 w 6442469"/>
              <a:gd name="connsiteY32" fmla="*/ 397429 h 2846902"/>
              <a:gd name="connsiteX33" fmla="*/ 5210557 w 6442469"/>
              <a:gd name="connsiteY33" fmla="*/ 486838 h 2846902"/>
              <a:gd name="connsiteX34" fmla="*/ 5106247 w 6442469"/>
              <a:gd name="connsiteY34" fmla="*/ 735253 h 2846902"/>
              <a:gd name="connsiteX35" fmla="*/ 5160604 w 6442469"/>
              <a:gd name="connsiteY35" fmla="*/ 917965 h 2846902"/>
              <a:gd name="connsiteX36" fmla="*/ 5325536 w 6442469"/>
              <a:gd name="connsiteY36" fmla="*/ 1061053 h 2846902"/>
              <a:gd name="connsiteX37" fmla="*/ 5661666 w 6442469"/>
              <a:gd name="connsiteY37" fmla="*/ 1235807 h 2846902"/>
              <a:gd name="connsiteX38" fmla="*/ 6104307 w 6442469"/>
              <a:gd name="connsiteY38" fmla="*/ 1490148 h 2846902"/>
              <a:gd name="connsiteX39" fmla="*/ 6344425 w 6442469"/>
              <a:gd name="connsiteY39" fmla="*/ 1726540 h 2846902"/>
              <a:gd name="connsiteX40" fmla="*/ 6442469 w 6442469"/>
              <a:gd name="connsiteY40" fmla="*/ 2082143 h 2846902"/>
              <a:gd name="connsiteX41" fmla="*/ 6196087 w 6442469"/>
              <a:gd name="connsiteY41" fmla="*/ 2638408 h 2846902"/>
              <a:gd name="connsiteX42" fmla="*/ 5536358 w 6442469"/>
              <a:gd name="connsiteY42" fmla="*/ 2844997 h 2846902"/>
              <a:gd name="connsiteX43" fmla="*/ 0 w 6442469"/>
              <a:gd name="connsiteY43" fmla="*/ 2846902 h 2846902"/>
              <a:gd name="connsiteX44" fmla="*/ 752475 w 6442469"/>
              <a:gd name="connsiteY44" fmla="*/ 203202 h 2846902"/>
              <a:gd name="connsiteX45" fmla="*/ 2987697 w 6442469"/>
              <a:gd name="connsiteY45" fmla="*/ 203202 h 2846902"/>
              <a:gd name="connsiteX0" fmla="*/ 4699674 w 6442469"/>
              <a:gd name="connsiteY0" fmla="*/ 2438424 h 2846902"/>
              <a:gd name="connsiteX1" fmla="*/ 4613313 w 6442469"/>
              <a:gd name="connsiteY1" fmla="*/ 2085868 h 2846902"/>
              <a:gd name="connsiteX2" fmla="*/ 4613313 w 6442469"/>
              <a:gd name="connsiteY2" fmla="*/ 1982574 h 2846902"/>
              <a:gd name="connsiteX3" fmla="*/ 4627876 w 6442469"/>
              <a:gd name="connsiteY3" fmla="*/ 1948876 h 2846902"/>
              <a:gd name="connsiteX4" fmla="*/ 4663436 w 6442469"/>
              <a:gd name="connsiteY4" fmla="*/ 1934991 h 2846902"/>
              <a:gd name="connsiteX5" fmla="*/ 5039190 w 6442469"/>
              <a:gd name="connsiteY5" fmla="*/ 1934991 h 2846902"/>
              <a:gd name="connsiteX6" fmla="*/ 5074751 w 6442469"/>
              <a:gd name="connsiteY6" fmla="*/ 1948876 h 2846902"/>
              <a:gd name="connsiteX7" fmla="*/ 5089313 w 6442469"/>
              <a:gd name="connsiteY7" fmla="*/ 1982574 h 2846902"/>
              <a:gd name="connsiteX8" fmla="*/ 5089313 w 6442469"/>
              <a:gd name="connsiteY8" fmla="*/ 2061992 h 2846902"/>
              <a:gd name="connsiteX9" fmla="*/ 5214622 w 6442469"/>
              <a:gd name="connsiteY9" fmla="*/ 2340209 h 2846902"/>
              <a:gd name="connsiteX10" fmla="*/ 5552784 w 6442469"/>
              <a:gd name="connsiteY10" fmla="*/ 2447399 h 2846902"/>
              <a:gd name="connsiteX11" fmla="*/ 5853353 w 6442469"/>
              <a:gd name="connsiteY11" fmla="*/ 2352063 h 2846902"/>
              <a:gd name="connsiteX12" fmla="*/ 5957664 w 6442469"/>
              <a:gd name="connsiteY12" fmla="*/ 2101786 h 2846902"/>
              <a:gd name="connsiteX13" fmla="*/ 5899243 w 6442469"/>
              <a:gd name="connsiteY13" fmla="*/ 1917041 h 2846902"/>
              <a:gd name="connsiteX14" fmla="*/ 5734311 w 6442469"/>
              <a:gd name="connsiteY14" fmla="*/ 1773953 h 2846902"/>
              <a:gd name="connsiteX15" fmla="*/ 5406478 w 6442469"/>
              <a:gd name="connsiteY15" fmla="*/ 1597168 h 2846902"/>
              <a:gd name="connsiteX16" fmla="*/ 4997365 w 6442469"/>
              <a:gd name="connsiteY16" fmla="*/ 1370767 h 2846902"/>
              <a:gd name="connsiteX17" fmla="*/ 4736419 w 6442469"/>
              <a:gd name="connsiteY17" fmla="*/ 1116426 h 2846902"/>
              <a:gd name="connsiteX18" fmla="*/ 4629908 w 6442469"/>
              <a:gd name="connsiteY18" fmla="*/ 738978 h 2846902"/>
              <a:gd name="connsiteX19" fmla="*/ 4870025 w 6442469"/>
              <a:gd name="connsiteY19" fmla="*/ 198630 h 2846902"/>
              <a:gd name="connsiteX20" fmla="*/ 5502660 w 6442469"/>
              <a:gd name="connsiteY20" fmla="*/ 0 h 2846902"/>
              <a:gd name="connsiteX21" fmla="*/ 5982894 w 6442469"/>
              <a:gd name="connsiteY21" fmla="*/ 97368 h 2846902"/>
              <a:gd name="connsiteX22" fmla="*/ 6304461 w 6442469"/>
              <a:gd name="connsiteY22" fmla="*/ 373553 h 2846902"/>
              <a:gd name="connsiteX23" fmla="*/ 6417239 w 6442469"/>
              <a:gd name="connsiteY23" fmla="*/ 782836 h 2846902"/>
              <a:gd name="connsiteX24" fmla="*/ 6417239 w 6442469"/>
              <a:gd name="connsiteY24" fmla="*/ 866318 h 2846902"/>
              <a:gd name="connsiteX25" fmla="*/ 6402676 w 6442469"/>
              <a:gd name="connsiteY25" fmla="*/ 900015 h 2846902"/>
              <a:gd name="connsiteX26" fmla="*/ 6367116 w 6442469"/>
              <a:gd name="connsiteY26" fmla="*/ 913901 h 2846902"/>
              <a:gd name="connsiteX27" fmla="*/ 5991361 w 6442469"/>
              <a:gd name="connsiteY27" fmla="*/ 913901 h 2846902"/>
              <a:gd name="connsiteX28" fmla="*/ 5955801 w 6442469"/>
              <a:gd name="connsiteY28" fmla="*/ 900015 h 2846902"/>
              <a:gd name="connsiteX29" fmla="*/ 5941238 w 6442469"/>
              <a:gd name="connsiteY29" fmla="*/ 866318 h 2846902"/>
              <a:gd name="connsiteX30" fmla="*/ 5941238 w 6442469"/>
              <a:gd name="connsiteY30" fmla="*/ 790794 h 2846902"/>
              <a:gd name="connsiteX31" fmla="*/ 5820163 w 6442469"/>
              <a:gd name="connsiteY31" fmla="*/ 508682 h 2846902"/>
              <a:gd name="connsiteX32" fmla="*/ 5494532 w 6442469"/>
              <a:gd name="connsiteY32" fmla="*/ 397429 h 2846902"/>
              <a:gd name="connsiteX33" fmla="*/ 5210557 w 6442469"/>
              <a:gd name="connsiteY33" fmla="*/ 486838 h 2846902"/>
              <a:gd name="connsiteX34" fmla="*/ 5106247 w 6442469"/>
              <a:gd name="connsiteY34" fmla="*/ 735253 h 2846902"/>
              <a:gd name="connsiteX35" fmla="*/ 5160604 w 6442469"/>
              <a:gd name="connsiteY35" fmla="*/ 917965 h 2846902"/>
              <a:gd name="connsiteX36" fmla="*/ 5325536 w 6442469"/>
              <a:gd name="connsiteY36" fmla="*/ 1061053 h 2846902"/>
              <a:gd name="connsiteX37" fmla="*/ 5661666 w 6442469"/>
              <a:gd name="connsiteY37" fmla="*/ 1235807 h 2846902"/>
              <a:gd name="connsiteX38" fmla="*/ 6104307 w 6442469"/>
              <a:gd name="connsiteY38" fmla="*/ 1490148 h 2846902"/>
              <a:gd name="connsiteX39" fmla="*/ 6344425 w 6442469"/>
              <a:gd name="connsiteY39" fmla="*/ 1726540 h 2846902"/>
              <a:gd name="connsiteX40" fmla="*/ 6442469 w 6442469"/>
              <a:gd name="connsiteY40" fmla="*/ 2082143 h 2846902"/>
              <a:gd name="connsiteX41" fmla="*/ 6196087 w 6442469"/>
              <a:gd name="connsiteY41" fmla="*/ 2638408 h 2846902"/>
              <a:gd name="connsiteX42" fmla="*/ 5536358 w 6442469"/>
              <a:gd name="connsiteY42" fmla="*/ 2844997 h 2846902"/>
              <a:gd name="connsiteX43" fmla="*/ 0 w 6442469"/>
              <a:gd name="connsiteY43" fmla="*/ 2846902 h 2846902"/>
              <a:gd name="connsiteX44" fmla="*/ 3810 w 6442469"/>
              <a:gd name="connsiteY44" fmla="*/ 201297 h 2846902"/>
              <a:gd name="connsiteX45" fmla="*/ 2987697 w 6442469"/>
              <a:gd name="connsiteY45" fmla="*/ 203202 h 284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442469" h="2846902">
                <a:moveTo>
                  <a:pt x="4699674" y="2438424"/>
                </a:moveTo>
                <a:cubicBezTo>
                  <a:pt x="4640915" y="2333605"/>
                  <a:pt x="4613313" y="2218288"/>
                  <a:pt x="4613313" y="2085868"/>
                </a:cubicBezTo>
                <a:lnTo>
                  <a:pt x="4613313" y="1982574"/>
                </a:lnTo>
                <a:cubicBezTo>
                  <a:pt x="4613313" y="1969366"/>
                  <a:pt x="4618054" y="1958190"/>
                  <a:pt x="4627876" y="1948876"/>
                </a:cubicBezTo>
                <a:cubicBezTo>
                  <a:pt x="4637528" y="1939563"/>
                  <a:pt x="4649381" y="1934991"/>
                  <a:pt x="4663436" y="1934991"/>
                </a:cubicBezTo>
                <a:lnTo>
                  <a:pt x="5039190" y="1934991"/>
                </a:lnTo>
                <a:cubicBezTo>
                  <a:pt x="5053076" y="1934991"/>
                  <a:pt x="5064930" y="1939732"/>
                  <a:pt x="5074751" y="1948876"/>
                </a:cubicBezTo>
                <a:cubicBezTo>
                  <a:pt x="5084403" y="1958190"/>
                  <a:pt x="5089313" y="1969366"/>
                  <a:pt x="5089313" y="1982574"/>
                </a:cubicBezTo>
                <a:lnTo>
                  <a:pt x="5089313" y="2061992"/>
                </a:lnTo>
                <a:cubicBezTo>
                  <a:pt x="5089313" y="2175955"/>
                  <a:pt x="5131139" y="2268581"/>
                  <a:pt x="5214622" y="2340209"/>
                </a:cubicBezTo>
                <a:cubicBezTo>
                  <a:pt x="5298104" y="2411669"/>
                  <a:pt x="5410881" y="2447399"/>
                  <a:pt x="5552784" y="2447399"/>
                </a:cubicBezTo>
                <a:cubicBezTo>
                  <a:pt x="5683510" y="2447399"/>
                  <a:pt x="5783756" y="2415564"/>
                  <a:pt x="5853353" y="2352063"/>
                </a:cubicBezTo>
                <a:cubicBezTo>
                  <a:pt x="5922950" y="2288562"/>
                  <a:pt x="5957664" y="2205080"/>
                  <a:pt x="5957664" y="2101786"/>
                </a:cubicBezTo>
                <a:cubicBezTo>
                  <a:pt x="5957664" y="2030326"/>
                  <a:pt x="5938190" y="1968689"/>
                  <a:pt x="5899243" y="1917041"/>
                </a:cubicBezTo>
                <a:cubicBezTo>
                  <a:pt x="5860296" y="1865394"/>
                  <a:pt x="5805262" y="1817642"/>
                  <a:pt x="5734311" y="1773953"/>
                </a:cubicBezTo>
                <a:cubicBezTo>
                  <a:pt x="5663359" y="1730265"/>
                  <a:pt x="5553969" y="1671336"/>
                  <a:pt x="5406478" y="1597168"/>
                </a:cubicBezTo>
                <a:cubicBezTo>
                  <a:pt x="5236635" y="1512500"/>
                  <a:pt x="5100321" y="1436977"/>
                  <a:pt x="4997365" y="1370767"/>
                </a:cubicBezTo>
                <a:cubicBezTo>
                  <a:pt x="4894409" y="1304557"/>
                  <a:pt x="4807371" y="1219720"/>
                  <a:pt x="4736419" y="1116426"/>
                </a:cubicBezTo>
                <a:cubicBezTo>
                  <a:pt x="4665468" y="1013131"/>
                  <a:pt x="4629908" y="887315"/>
                  <a:pt x="4629908" y="738978"/>
                </a:cubicBezTo>
                <a:cubicBezTo>
                  <a:pt x="4629908" y="511222"/>
                  <a:pt x="4709834" y="331050"/>
                  <a:pt x="4870025" y="198630"/>
                </a:cubicBezTo>
                <a:cubicBezTo>
                  <a:pt x="5030046" y="66210"/>
                  <a:pt x="5240868" y="0"/>
                  <a:pt x="5502660" y="0"/>
                </a:cubicBezTo>
                <a:cubicBezTo>
                  <a:pt x="5683510" y="0"/>
                  <a:pt x="5843532" y="32512"/>
                  <a:pt x="5982894" y="97368"/>
                </a:cubicBezTo>
                <a:cubicBezTo>
                  <a:pt x="6122088" y="162392"/>
                  <a:pt x="6229277" y="254341"/>
                  <a:pt x="6304461" y="373553"/>
                </a:cubicBezTo>
                <a:cubicBezTo>
                  <a:pt x="6379646" y="492765"/>
                  <a:pt x="6417239" y="629249"/>
                  <a:pt x="6417239" y="782836"/>
                </a:cubicBezTo>
                <a:lnTo>
                  <a:pt x="6417239" y="866318"/>
                </a:lnTo>
                <a:cubicBezTo>
                  <a:pt x="6417239" y="879526"/>
                  <a:pt x="6412328" y="890871"/>
                  <a:pt x="6402676" y="900015"/>
                </a:cubicBezTo>
                <a:cubicBezTo>
                  <a:pt x="6393024" y="909160"/>
                  <a:pt x="6381001" y="913901"/>
                  <a:pt x="6367116" y="913901"/>
                </a:cubicBezTo>
                <a:lnTo>
                  <a:pt x="5991361" y="913901"/>
                </a:lnTo>
                <a:cubicBezTo>
                  <a:pt x="5977476" y="913901"/>
                  <a:pt x="5965622" y="909329"/>
                  <a:pt x="5955801" y="900015"/>
                </a:cubicBezTo>
                <a:cubicBezTo>
                  <a:pt x="5945980" y="890702"/>
                  <a:pt x="5941238" y="879526"/>
                  <a:pt x="5941238" y="866318"/>
                </a:cubicBezTo>
                <a:lnTo>
                  <a:pt x="5941238" y="790794"/>
                </a:lnTo>
                <a:cubicBezTo>
                  <a:pt x="5941238" y="677001"/>
                  <a:pt x="5900936" y="582851"/>
                  <a:pt x="5820163" y="508682"/>
                </a:cubicBezTo>
                <a:cubicBezTo>
                  <a:pt x="5739391" y="434514"/>
                  <a:pt x="5630847" y="397429"/>
                  <a:pt x="5494532" y="397429"/>
                </a:cubicBezTo>
                <a:cubicBezTo>
                  <a:pt x="5374812" y="397429"/>
                  <a:pt x="5280154" y="427232"/>
                  <a:pt x="5210557" y="486838"/>
                </a:cubicBezTo>
                <a:cubicBezTo>
                  <a:pt x="5140961" y="546444"/>
                  <a:pt x="5106247" y="629249"/>
                  <a:pt x="5106247" y="735253"/>
                </a:cubicBezTo>
                <a:cubicBezTo>
                  <a:pt x="5106247" y="806712"/>
                  <a:pt x="5124366" y="867673"/>
                  <a:pt x="5160604" y="917965"/>
                </a:cubicBezTo>
                <a:cubicBezTo>
                  <a:pt x="5196672" y="968257"/>
                  <a:pt x="5251706" y="1016010"/>
                  <a:pt x="5325536" y="1061053"/>
                </a:cubicBezTo>
                <a:cubicBezTo>
                  <a:pt x="5399197" y="1106096"/>
                  <a:pt x="5511296" y="1164347"/>
                  <a:pt x="5661666" y="1235807"/>
                </a:cubicBezTo>
                <a:cubicBezTo>
                  <a:pt x="5862159" y="1344520"/>
                  <a:pt x="6009649" y="1429187"/>
                  <a:pt x="6104307" y="1490148"/>
                </a:cubicBezTo>
                <a:cubicBezTo>
                  <a:pt x="6198966" y="1551108"/>
                  <a:pt x="6278892" y="1629849"/>
                  <a:pt x="6344425" y="1726540"/>
                </a:cubicBezTo>
                <a:cubicBezTo>
                  <a:pt x="6409788" y="1823230"/>
                  <a:pt x="6442469" y="1941764"/>
                  <a:pt x="6442469" y="2082143"/>
                </a:cubicBezTo>
                <a:cubicBezTo>
                  <a:pt x="6442469" y="2315317"/>
                  <a:pt x="6360342" y="2500739"/>
                  <a:pt x="6196087" y="2638408"/>
                </a:cubicBezTo>
                <a:cubicBezTo>
                  <a:pt x="6031832" y="2776247"/>
                  <a:pt x="5812036" y="2844997"/>
                  <a:pt x="5536358" y="2844997"/>
                </a:cubicBezTo>
                <a:lnTo>
                  <a:pt x="0" y="2846902"/>
                </a:lnTo>
                <a:lnTo>
                  <a:pt x="3810" y="201297"/>
                </a:lnTo>
                <a:lnTo>
                  <a:pt x="2987697" y="203202"/>
                </a:lnTo>
              </a:path>
            </a:pathLst>
          </a:custGeom>
          <a:noFill/>
          <a:ln w="33854" cap="rnd">
            <a:solidFill>
              <a:srgbClr val="451E0E"/>
            </a:solidFill>
            <a:prstDash val="solid"/>
            <a:round/>
          </a:ln>
        </p:spPr>
        <p:txBody>
          <a:bodyPr rtlCol="0" anchor="ctr"/>
          <a:lstStyle/>
          <a:p>
            <a:endParaRPr lang="en-US" sz="2000">
              <a:solidFill>
                <a:srgbClr val="451E0E"/>
              </a:solidFill>
              <a:latin typeface="+mj-lt"/>
            </a:endParaRPr>
          </a:p>
        </p:txBody>
      </p:sp>
      <p:sp>
        <p:nvSpPr>
          <p:cNvPr id="25" name="Freeform: Shape 24">
            <a:extLst>
              <a:ext uri="{FF2B5EF4-FFF2-40B4-BE49-F238E27FC236}">
                <a16:creationId xmlns:a16="http://schemas.microsoft.com/office/drawing/2014/main" id="{69C92056-9ADA-55BF-0AF8-8E5B9D03916A}"/>
              </a:ext>
            </a:extLst>
          </p:cNvPr>
          <p:cNvSpPr/>
          <p:nvPr/>
        </p:nvSpPr>
        <p:spPr>
          <a:xfrm>
            <a:off x="2273959" y="6238812"/>
            <a:ext cx="6441326" cy="2850077"/>
          </a:xfrm>
          <a:custGeom>
            <a:avLst/>
            <a:gdLst>
              <a:gd name="connsiteX0" fmla="*/ 3976049 w 5689486"/>
              <a:gd name="connsiteY0" fmla="*/ 2438968 h 2844996"/>
              <a:gd name="connsiteX1" fmla="*/ 3973509 w 5689486"/>
              <a:gd name="connsiteY1" fmla="*/ 2434735 h 2844996"/>
              <a:gd name="connsiteX2" fmla="*/ 3860732 w 5689486"/>
              <a:gd name="connsiteY2" fmla="*/ 1980409 h 2844996"/>
              <a:gd name="connsiteX3" fmla="*/ 3860732 w 5689486"/>
              <a:gd name="connsiteY3" fmla="*/ 861443 h 2844996"/>
              <a:gd name="connsiteX4" fmla="*/ 3973509 w 5689486"/>
              <a:gd name="connsiteY4" fmla="*/ 411182 h 2844996"/>
              <a:gd name="connsiteX5" fmla="*/ 4293383 w 5689486"/>
              <a:gd name="connsiteY5" fmla="*/ 107564 h 2844996"/>
              <a:gd name="connsiteX6" fmla="*/ 4771077 w 5689486"/>
              <a:gd name="connsiteY6" fmla="*/ 375 h 2844996"/>
              <a:gd name="connsiteX7" fmla="*/ 5252835 w 5689486"/>
              <a:gd name="connsiteY7" fmla="*/ 107564 h 2844996"/>
              <a:gd name="connsiteX8" fmla="*/ 5574740 w 5689486"/>
              <a:gd name="connsiteY8" fmla="*/ 411182 h 2844996"/>
              <a:gd name="connsiteX9" fmla="*/ 5689549 w 5689486"/>
              <a:gd name="connsiteY9" fmla="*/ 861443 h 2844996"/>
              <a:gd name="connsiteX10" fmla="*/ 5689549 w 5689486"/>
              <a:gd name="connsiteY10" fmla="*/ 1980409 h 2844996"/>
              <a:gd name="connsiteX11" fmla="*/ 5574740 w 5689486"/>
              <a:gd name="connsiteY11" fmla="*/ 2434735 h 2844996"/>
              <a:gd name="connsiteX12" fmla="*/ 5252835 w 5689486"/>
              <a:gd name="connsiteY12" fmla="*/ 2738183 h 2844996"/>
              <a:gd name="connsiteX13" fmla="*/ 4771077 w 5689486"/>
              <a:gd name="connsiteY13" fmla="*/ 2845372 h 2844996"/>
              <a:gd name="connsiteX14" fmla="*/ 63 w 5689486"/>
              <a:gd name="connsiteY14" fmla="*/ 2845372 h 2844996"/>
              <a:gd name="connsiteX15" fmla="*/ 63 w 5689486"/>
              <a:gd name="connsiteY15" fmla="*/ 203746 h 2844996"/>
              <a:gd name="connsiteX16" fmla="*/ 2235285 w 5689486"/>
              <a:gd name="connsiteY16" fmla="*/ 203746 h 2844996"/>
              <a:gd name="connsiteX17" fmla="*/ 5093152 w 5689486"/>
              <a:gd name="connsiteY17" fmla="*/ 2323651 h 2844996"/>
              <a:gd name="connsiteX18" fmla="*/ 5214057 w 5689486"/>
              <a:gd name="connsiteY18" fmla="*/ 2000221 h 2844996"/>
              <a:gd name="connsiteX19" fmla="*/ 5214057 w 5689486"/>
              <a:gd name="connsiteY19" fmla="*/ 849590 h 2844996"/>
              <a:gd name="connsiteX20" fmla="*/ 5093152 w 5689486"/>
              <a:gd name="connsiteY20" fmla="*/ 522265 h 2844996"/>
              <a:gd name="connsiteX21" fmla="*/ 4771246 w 5689486"/>
              <a:gd name="connsiteY21" fmla="*/ 397296 h 2844996"/>
              <a:gd name="connsiteX22" fmla="*/ 4455436 w 5689486"/>
              <a:gd name="connsiteY22" fmla="*/ 522265 h 2844996"/>
              <a:gd name="connsiteX23" fmla="*/ 4336563 w 5689486"/>
              <a:gd name="connsiteY23" fmla="*/ 849590 h 2844996"/>
              <a:gd name="connsiteX24" fmla="*/ 4336563 w 5689486"/>
              <a:gd name="connsiteY24" fmla="*/ 2000221 h 2844996"/>
              <a:gd name="connsiteX25" fmla="*/ 4455436 w 5689486"/>
              <a:gd name="connsiteY25" fmla="*/ 2323651 h 2844996"/>
              <a:gd name="connsiteX26" fmla="*/ 4771246 w 5689486"/>
              <a:gd name="connsiteY26" fmla="*/ 2448620 h 2844996"/>
              <a:gd name="connsiteX27" fmla="*/ 5093152 w 5689486"/>
              <a:gd name="connsiteY27" fmla="*/ 2323651 h 2844996"/>
              <a:gd name="connsiteX0" fmla="*/ 4727826 w 6441326"/>
              <a:gd name="connsiteY0" fmla="*/ 2438593 h 2850077"/>
              <a:gd name="connsiteX1" fmla="*/ 4725286 w 6441326"/>
              <a:gd name="connsiteY1" fmla="*/ 2434360 h 2850077"/>
              <a:gd name="connsiteX2" fmla="*/ 4612509 w 6441326"/>
              <a:gd name="connsiteY2" fmla="*/ 1980034 h 2850077"/>
              <a:gd name="connsiteX3" fmla="*/ 4612509 w 6441326"/>
              <a:gd name="connsiteY3" fmla="*/ 861068 h 2850077"/>
              <a:gd name="connsiteX4" fmla="*/ 4725286 w 6441326"/>
              <a:gd name="connsiteY4" fmla="*/ 410807 h 2850077"/>
              <a:gd name="connsiteX5" fmla="*/ 5045160 w 6441326"/>
              <a:gd name="connsiteY5" fmla="*/ 107189 h 2850077"/>
              <a:gd name="connsiteX6" fmla="*/ 5522854 w 6441326"/>
              <a:gd name="connsiteY6" fmla="*/ 0 h 2850077"/>
              <a:gd name="connsiteX7" fmla="*/ 6004612 w 6441326"/>
              <a:gd name="connsiteY7" fmla="*/ 107189 h 2850077"/>
              <a:gd name="connsiteX8" fmla="*/ 6326517 w 6441326"/>
              <a:gd name="connsiteY8" fmla="*/ 410807 h 2850077"/>
              <a:gd name="connsiteX9" fmla="*/ 6441326 w 6441326"/>
              <a:gd name="connsiteY9" fmla="*/ 861068 h 2850077"/>
              <a:gd name="connsiteX10" fmla="*/ 6441326 w 6441326"/>
              <a:gd name="connsiteY10" fmla="*/ 1980034 h 2850077"/>
              <a:gd name="connsiteX11" fmla="*/ 6326517 w 6441326"/>
              <a:gd name="connsiteY11" fmla="*/ 2434360 h 2850077"/>
              <a:gd name="connsiteX12" fmla="*/ 6004612 w 6441326"/>
              <a:gd name="connsiteY12" fmla="*/ 2737808 h 2850077"/>
              <a:gd name="connsiteX13" fmla="*/ 5522854 w 6441326"/>
              <a:gd name="connsiteY13" fmla="*/ 2844997 h 2850077"/>
              <a:gd name="connsiteX14" fmla="*/ 0 w 6441326"/>
              <a:gd name="connsiteY14" fmla="*/ 2850077 h 2850077"/>
              <a:gd name="connsiteX15" fmla="*/ 751840 w 6441326"/>
              <a:gd name="connsiteY15" fmla="*/ 203371 h 2850077"/>
              <a:gd name="connsiteX16" fmla="*/ 2987062 w 6441326"/>
              <a:gd name="connsiteY16" fmla="*/ 203371 h 2850077"/>
              <a:gd name="connsiteX17" fmla="*/ 5844929 w 6441326"/>
              <a:gd name="connsiteY17" fmla="*/ 2323276 h 2850077"/>
              <a:gd name="connsiteX18" fmla="*/ 5965834 w 6441326"/>
              <a:gd name="connsiteY18" fmla="*/ 1999846 h 2850077"/>
              <a:gd name="connsiteX19" fmla="*/ 5965834 w 6441326"/>
              <a:gd name="connsiteY19" fmla="*/ 849215 h 2850077"/>
              <a:gd name="connsiteX20" fmla="*/ 5844929 w 6441326"/>
              <a:gd name="connsiteY20" fmla="*/ 521890 h 2850077"/>
              <a:gd name="connsiteX21" fmla="*/ 5523023 w 6441326"/>
              <a:gd name="connsiteY21" fmla="*/ 396921 h 2850077"/>
              <a:gd name="connsiteX22" fmla="*/ 5207213 w 6441326"/>
              <a:gd name="connsiteY22" fmla="*/ 521890 h 2850077"/>
              <a:gd name="connsiteX23" fmla="*/ 5088340 w 6441326"/>
              <a:gd name="connsiteY23" fmla="*/ 849215 h 2850077"/>
              <a:gd name="connsiteX24" fmla="*/ 5088340 w 6441326"/>
              <a:gd name="connsiteY24" fmla="*/ 1999846 h 2850077"/>
              <a:gd name="connsiteX25" fmla="*/ 5207213 w 6441326"/>
              <a:gd name="connsiteY25" fmla="*/ 2323276 h 2850077"/>
              <a:gd name="connsiteX26" fmla="*/ 5523023 w 6441326"/>
              <a:gd name="connsiteY26" fmla="*/ 2448245 h 2850077"/>
              <a:gd name="connsiteX27" fmla="*/ 5844929 w 6441326"/>
              <a:gd name="connsiteY27" fmla="*/ 2323276 h 2850077"/>
              <a:gd name="connsiteX0" fmla="*/ 4727826 w 6441326"/>
              <a:gd name="connsiteY0" fmla="*/ 2438593 h 2850077"/>
              <a:gd name="connsiteX1" fmla="*/ 4725286 w 6441326"/>
              <a:gd name="connsiteY1" fmla="*/ 2434360 h 2850077"/>
              <a:gd name="connsiteX2" fmla="*/ 4612509 w 6441326"/>
              <a:gd name="connsiteY2" fmla="*/ 1980034 h 2850077"/>
              <a:gd name="connsiteX3" fmla="*/ 4612509 w 6441326"/>
              <a:gd name="connsiteY3" fmla="*/ 861068 h 2850077"/>
              <a:gd name="connsiteX4" fmla="*/ 4725286 w 6441326"/>
              <a:gd name="connsiteY4" fmla="*/ 410807 h 2850077"/>
              <a:gd name="connsiteX5" fmla="*/ 5045160 w 6441326"/>
              <a:gd name="connsiteY5" fmla="*/ 107189 h 2850077"/>
              <a:gd name="connsiteX6" fmla="*/ 5522854 w 6441326"/>
              <a:gd name="connsiteY6" fmla="*/ 0 h 2850077"/>
              <a:gd name="connsiteX7" fmla="*/ 6004612 w 6441326"/>
              <a:gd name="connsiteY7" fmla="*/ 107189 h 2850077"/>
              <a:gd name="connsiteX8" fmla="*/ 6326517 w 6441326"/>
              <a:gd name="connsiteY8" fmla="*/ 410807 h 2850077"/>
              <a:gd name="connsiteX9" fmla="*/ 6441326 w 6441326"/>
              <a:gd name="connsiteY9" fmla="*/ 861068 h 2850077"/>
              <a:gd name="connsiteX10" fmla="*/ 6441326 w 6441326"/>
              <a:gd name="connsiteY10" fmla="*/ 1980034 h 2850077"/>
              <a:gd name="connsiteX11" fmla="*/ 6326517 w 6441326"/>
              <a:gd name="connsiteY11" fmla="*/ 2434360 h 2850077"/>
              <a:gd name="connsiteX12" fmla="*/ 6004612 w 6441326"/>
              <a:gd name="connsiteY12" fmla="*/ 2737808 h 2850077"/>
              <a:gd name="connsiteX13" fmla="*/ 5522854 w 6441326"/>
              <a:gd name="connsiteY13" fmla="*/ 2844997 h 2850077"/>
              <a:gd name="connsiteX14" fmla="*/ 0 w 6441326"/>
              <a:gd name="connsiteY14" fmla="*/ 2850077 h 2850077"/>
              <a:gd name="connsiteX15" fmla="*/ 15240 w 6441326"/>
              <a:gd name="connsiteY15" fmla="*/ 213531 h 2850077"/>
              <a:gd name="connsiteX16" fmla="*/ 2987062 w 6441326"/>
              <a:gd name="connsiteY16" fmla="*/ 203371 h 2850077"/>
              <a:gd name="connsiteX17" fmla="*/ 5844929 w 6441326"/>
              <a:gd name="connsiteY17" fmla="*/ 2323276 h 2850077"/>
              <a:gd name="connsiteX18" fmla="*/ 5965834 w 6441326"/>
              <a:gd name="connsiteY18" fmla="*/ 1999846 h 2850077"/>
              <a:gd name="connsiteX19" fmla="*/ 5965834 w 6441326"/>
              <a:gd name="connsiteY19" fmla="*/ 849215 h 2850077"/>
              <a:gd name="connsiteX20" fmla="*/ 5844929 w 6441326"/>
              <a:gd name="connsiteY20" fmla="*/ 521890 h 2850077"/>
              <a:gd name="connsiteX21" fmla="*/ 5523023 w 6441326"/>
              <a:gd name="connsiteY21" fmla="*/ 396921 h 2850077"/>
              <a:gd name="connsiteX22" fmla="*/ 5207213 w 6441326"/>
              <a:gd name="connsiteY22" fmla="*/ 521890 h 2850077"/>
              <a:gd name="connsiteX23" fmla="*/ 5088340 w 6441326"/>
              <a:gd name="connsiteY23" fmla="*/ 849215 h 2850077"/>
              <a:gd name="connsiteX24" fmla="*/ 5088340 w 6441326"/>
              <a:gd name="connsiteY24" fmla="*/ 1999846 h 2850077"/>
              <a:gd name="connsiteX25" fmla="*/ 5207213 w 6441326"/>
              <a:gd name="connsiteY25" fmla="*/ 2323276 h 2850077"/>
              <a:gd name="connsiteX26" fmla="*/ 5523023 w 6441326"/>
              <a:gd name="connsiteY26" fmla="*/ 2448245 h 2850077"/>
              <a:gd name="connsiteX27" fmla="*/ 5844929 w 6441326"/>
              <a:gd name="connsiteY27" fmla="*/ 2323276 h 285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41326" h="2850077">
                <a:moveTo>
                  <a:pt x="4727826" y="2438593"/>
                </a:moveTo>
                <a:lnTo>
                  <a:pt x="4725286" y="2434360"/>
                </a:lnTo>
                <a:cubicBezTo>
                  <a:pt x="4650101" y="2303464"/>
                  <a:pt x="4612509" y="2152078"/>
                  <a:pt x="4612509" y="1980034"/>
                </a:cubicBezTo>
                <a:lnTo>
                  <a:pt x="4612509" y="861068"/>
                </a:lnTo>
                <a:cubicBezTo>
                  <a:pt x="4612509" y="691903"/>
                  <a:pt x="4650101" y="541703"/>
                  <a:pt x="4725286" y="410807"/>
                </a:cubicBezTo>
                <a:cubicBezTo>
                  <a:pt x="4800470" y="279911"/>
                  <a:pt x="4906982" y="178648"/>
                  <a:pt x="5045160" y="107189"/>
                </a:cubicBezTo>
                <a:cubicBezTo>
                  <a:pt x="5183168" y="35730"/>
                  <a:pt x="5342512" y="0"/>
                  <a:pt x="5522854" y="0"/>
                </a:cubicBezTo>
                <a:cubicBezTo>
                  <a:pt x="5703195" y="0"/>
                  <a:pt x="5866603" y="35730"/>
                  <a:pt x="6004612" y="107189"/>
                </a:cubicBezTo>
                <a:cubicBezTo>
                  <a:pt x="6142620" y="178648"/>
                  <a:pt x="6249978" y="279741"/>
                  <a:pt x="6326517" y="410807"/>
                </a:cubicBezTo>
                <a:cubicBezTo>
                  <a:pt x="6403057" y="541703"/>
                  <a:pt x="6441326" y="691903"/>
                  <a:pt x="6441326" y="861068"/>
                </a:cubicBezTo>
                <a:lnTo>
                  <a:pt x="6441326" y="1980034"/>
                </a:lnTo>
                <a:cubicBezTo>
                  <a:pt x="6441326" y="2152078"/>
                  <a:pt x="6403057" y="2303464"/>
                  <a:pt x="6326517" y="2434360"/>
                </a:cubicBezTo>
                <a:cubicBezTo>
                  <a:pt x="6249978" y="2565256"/>
                  <a:pt x="6142620" y="2666518"/>
                  <a:pt x="6004612" y="2737808"/>
                </a:cubicBezTo>
                <a:cubicBezTo>
                  <a:pt x="5866603" y="2809267"/>
                  <a:pt x="5705905" y="2844997"/>
                  <a:pt x="5522854" y="2844997"/>
                </a:cubicBezTo>
                <a:lnTo>
                  <a:pt x="0" y="2850077"/>
                </a:lnTo>
                <a:lnTo>
                  <a:pt x="15240" y="213531"/>
                </a:lnTo>
                <a:lnTo>
                  <a:pt x="2987062" y="203371"/>
                </a:lnTo>
                <a:moveTo>
                  <a:pt x="5844929" y="2323276"/>
                </a:moveTo>
                <a:cubicBezTo>
                  <a:pt x="5925532" y="2239963"/>
                  <a:pt x="5965834" y="2132266"/>
                  <a:pt x="5965834" y="1999846"/>
                </a:cubicBezTo>
                <a:lnTo>
                  <a:pt x="5965834" y="849215"/>
                </a:lnTo>
                <a:cubicBezTo>
                  <a:pt x="5965834" y="714255"/>
                  <a:pt x="5925532" y="605203"/>
                  <a:pt x="5844929" y="521890"/>
                </a:cubicBezTo>
                <a:cubicBezTo>
                  <a:pt x="5764325" y="438578"/>
                  <a:pt x="5656967" y="396921"/>
                  <a:pt x="5523023" y="396921"/>
                </a:cubicBezTo>
                <a:cubicBezTo>
                  <a:pt x="5389079" y="396921"/>
                  <a:pt x="5286462" y="438578"/>
                  <a:pt x="5207213" y="521890"/>
                </a:cubicBezTo>
                <a:cubicBezTo>
                  <a:pt x="5127964" y="605203"/>
                  <a:pt x="5088340" y="714255"/>
                  <a:pt x="5088340" y="849215"/>
                </a:cubicBezTo>
                <a:lnTo>
                  <a:pt x="5088340" y="1999846"/>
                </a:lnTo>
                <a:cubicBezTo>
                  <a:pt x="5088340" y="2132097"/>
                  <a:pt x="5127964" y="2239963"/>
                  <a:pt x="5207213" y="2323276"/>
                </a:cubicBezTo>
                <a:cubicBezTo>
                  <a:pt x="5286462" y="2406589"/>
                  <a:pt x="5391788" y="2448245"/>
                  <a:pt x="5523023" y="2448245"/>
                </a:cubicBezTo>
                <a:cubicBezTo>
                  <a:pt x="5654258" y="2448245"/>
                  <a:pt x="5764325" y="2406589"/>
                  <a:pt x="5844929" y="2323276"/>
                </a:cubicBezTo>
                <a:close/>
              </a:path>
            </a:pathLst>
          </a:custGeom>
          <a:noFill/>
          <a:ln w="33854" cap="rnd">
            <a:solidFill>
              <a:srgbClr val="451E0E"/>
            </a:solidFill>
            <a:prstDash val="solid"/>
            <a:round/>
          </a:ln>
        </p:spPr>
        <p:txBody>
          <a:bodyPr rtlCol="0" anchor="ctr"/>
          <a:lstStyle/>
          <a:p>
            <a:endParaRPr lang="en-US" sz="2000" dirty="0">
              <a:solidFill>
                <a:srgbClr val="451E0E"/>
              </a:solidFill>
              <a:latin typeface="+mj-lt"/>
            </a:endParaRPr>
          </a:p>
        </p:txBody>
      </p:sp>
      <p:sp>
        <p:nvSpPr>
          <p:cNvPr id="26" name="Freeform: Shape 25">
            <a:extLst>
              <a:ext uri="{FF2B5EF4-FFF2-40B4-BE49-F238E27FC236}">
                <a16:creationId xmlns:a16="http://schemas.microsoft.com/office/drawing/2014/main" id="{1174C366-0624-4988-E6FA-DD3A56BF2CBB}"/>
              </a:ext>
            </a:extLst>
          </p:cNvPr>
          <p:cNvSpPr/>
          <p:nvPr/>
        </p:nvSpPr>
        <p:spPr>
          <a:xfrm>
            <a:off x="9122854" y="2377239"/>
            <a:ext cx="7031753" cy="2845505"/>
          </a:xfrm>
          <a:custGeom>
            <a:avLst/>
            <a:gdLst>
              <a:gd name="connsiteX0" fmla="*/ 1833136 w 6096398"/>
              <a:gd name="connsiteY0" fmla="*/ 2439248 h 2845504"/>
              <a:gd name="connsiteX1" fmla="*/ 2233952 w 6096398"/>
              <a:gd name="connsiteY1" fmla="*/ 52980 h 2845504"/>
              <a:gd name="connsiteX2" fmla="*/ 2199915 w 6096398"/>
              <a:gd name="connsiteY2" fmla="*/ 147 h 2845504"/>
              <a:gd name="connsiteX3" fmla="*/ 1914924 w 6096398"/>
              <a:gd name="connsiteY3" fmla="*/ 147 h 2845504"/>
              <a:gd name="connsiteX4" fmla="*/ 1874623 w 6096398"/>
              <a:gd name="connsiteY4" fmla="*/ 44851 h 2845504"/>
              <a:gd name="connsiteX5" fmla="*/ 1601993 w 6096398"/>
              <a:gd name="connsiteY5" fmla="*/ 1821345 h 2845504"/>
              <a:gd name="connsiteX6" fmla="*/ 1592680 w 6096398"/>
              <a:gd name="connsiteY6" fmla="*/ 1837601 h 2845504"/>
              <a:gd name="connsiteX7" fmla="*/ 1583367 w 6096398"/>
              <a:gd name="connsiteY7" fmla="*/ 1821345 h 2845504"/>
              <a:gd name="connsiteX8" fmla="*/ 1295328 w 6096398"/>
              <a:gd name="connsiteY8" fmla="*/ 44851 h 2845504"/>
              <a:gd name="connsiteX9" fmla="*/ 1255026 w 6096398"/>
              <a:gd name="connsiteY9" fmla="*/ 147 h 2845504"/>
              <a:gd name="connsiteX10" fmla="*/ 985445 w 6096398"/>
              <a:gd name="connsiteY10" fmla="*/ 147 h 2845504"/>
              <a:gd name="connsiteX11" fmla="*/ 945143 w 6096398"/>
              <a:gd name="connsiteY11" fmla="*/ 44851 h 2845504"/>
              <a:gd name="connsiteX12" fmla="*/ 678779 w 6096398"/>
              <a:gd name="connsiteY12" fmla="*/ 1817281 h 2845504"/>
              <a:gd name="connsiteX13" fmla="*/ 669466 w 6096398"/>
              <a:gd name="connsiteY13" fmla="*/ 1833537 h 2845504"/>
              <a:gd name="connsiteX14" fmla="*/ 660152 w 6096398"/>
              <a:gd name="connsiteY14" fmla="*/ 1821345 h 2845504"/>
              <a:gd name="connsiteX15" fmla="*/ 372113 w 6096398"/>
              <a:gd name="connsiteY15" fmla="*/ 44851 h 2845504"/>
              <a:gd name="connsiteX16" fmla="*/ 331812 w 6096398"/>
              <a:gd name="connsiteY16" fmla="*/ 147 h 2845504"/>
              <a:gd name="connsiteX17" fmla="*/ 34459 w 6096398"/>
              <a:gd name="connsiteY17" fmla="*/ 147 h 2845504"/>
              <a:gd name="connsiteX18" fmla="*/ 423 w 6096398"/>
              <a:gd name="connsiteY18" fmla="*/ 36723 h 2845504"/>
              <a:gd name="connsiteX19" fmla="*/ 423 w 6096398"/>
              <a:gd name="connsiteY19" fmla="*/ 52980 h 2845504"/>
              <a:gd name="connsiteX20" fmla="*/ 489970 w 6096398"/>
              <a:gd name="connsiteY20" fmla="*/ 2805012 h 2845504"/>
              <a:gd name="connsiteX21" fmla="*/ 530272 w 6096398"/>
              <a:gd name="connsiteY21" fmla="*/ 2845652 h 2845504"/>
              <a:gd name="connsiteX22" fmla="*/ 799853 w 6096398"/>
              <a:gd name="connsiteY22" fmla="*/ 2845652 h 2845504"/>
              <a:gd name="connsiteX23" fmla="*/ 840155 w 6096398"/>
              <a:gd name="connsiteY23" fmla="*/ 2800948 h 2845504"/>
              <a:gd name="connsiteX24" fmla="*/ 1109737 w 6096398"/>
              <a:gd name="connsiteY24" fmla="*/ 967558 h 2845504"/>
              <a:gd name="connsiteX25" fmla="*/ 1119050 w 6096398"/>
              <a:gd name="connsiteY25" fmla="*/ 955366 h 2845504"/>
              <a:gd name="connsiteX26" fmla="*/ 1128363 w 6096398"/>
              <a:gd name="connsiteY26" fmla="*/ 967558 h 2845504"/>
              <a:gd name="connsiteX27" fmla="*/ 1413354 w 6096398"/>
              <a:gd name="connsiteY27" fmla="*/ 2800948 h 2845504"/>
              <a:gd name="connsiteX28" fmla="*/ 1453656 w 6096398"/>
              <a:gd name="connsiteY28" fmla="*/ 2845652 h 2845504"/>
              <a:gd name="connsiteX29" fmla="*/ 6096821 w 6096398"/>
              <a:gd name="connsiteY29" fmla="*/ 2845652 h 2845504"/>
              <a:gd name="connsiteX30" fmla="*/ 6096821 w 6096398"/>
              <a:gd name="connsiteY30" fmla="*/ 204026 h 2845504"/>
              <a:gd name="connsiteX31" fmla="*/ 3861600 w 6096398"/>
              <a:gd name="connsiteY31" fmla="*/ 204026 h 2845504"/>
              <a:gd name="connsiteX0" fmla="*/ 1832713 w 7031753"/>
              <a:gd name="connsiteY0" fmla="*/ 2439101 h 2845505"/>
              <a:gd name="connsiteX1" fmla="*/ 2233529 w 7031753"/>
              <a:gd name="connsiteY1" fmla="*/ 52833 h 2845505"/>
              <a:gd name="connsiteX2" fmla="*/ 2199492 w 7031753"/>
              <a:gd name="connsiteY2" fmla="*/ 0 h 2845505"/>
              <a:gd name="connsiteX3" fmla="*/ 1914501 w 7031753"/>
              <a:gd name="connsiteY3" fmla="*/ 0 h 2845505"/>
              <a:gd name="connsiteX4" fmla="*/ 1874200 w 7031753"/>
              <a:gd name="connsiteY4" fmla="*/ 44704 h 2845505"/>
              <a:gd name="connsiteX5" fmla="*/ 1601570 w 7031753"/>
              <a:gd name="connsiteY5" fmla="*/ 1821198 h 2845505"/>
              <a:gd name="connsiteX6" fmla="*/ 1592257 w 7031753"/>
              <a:gd name="connsiteY6" fmla="*/ 1837454 h 2845505"/>
              <a:gd name="connsiteX7" fmla="*/ 1582944 w 7031753"/>
              <a:gd name="connsiteY7" fmla="*/ 1821198 h 2845505"/>
              <a:gd name="connsiteX8" fmla="*/ 1294905 w 7031753"/>
              <a:gd name="connsiteY8" fmla="*/ 44704 h 2845505"/>
              <a:gd name="connsiteX9" fmla="*/ 1254603 w 7031753"/>
              <a:gd name="connsiteY9" fmla="*/ 0 h 2845505"/>
              <a:gd name="connsiteX10" fmla="*/ 985022 w 7031753"/>
              <a:gd name="connsiteY10" fmla="*/ 0 h 2845505"/>
              <a:gd name="connsiteX11" fmla="*/ 944720 w 7031753"/>
              <a:gd name="connsiteY11" fmla="*/ 44704 h 2845505"/>
              <a:gd name="connsiteX12" fmla="*/ 678356 w 7031753"/>
              <a:gd name="connsiteY12" fmla="*/ 1817134 h 2845505"/>
              <a:gd name="connsiteX13" fmla="*/ 669043 w 7031753"/>
              <a:gd name="connsiteY13" fmla="*/ 1833390 h 2845505"/>
              <a:gd name="connsiteX14" fmla="*/ 659729 w 7031753"/>
              <a:gd name="connsiteY14" fmla="*/ 1821198 h 2845505"/>
              <a:gd name="connsiteX15" fmla="*/ 371690 w 7031753"/>
              <a:gd name="connsiteY15" fmla="*/ 44704 h 2845505"/>
              <a:gd name="connsiteX16" fmla="*/ 331389 w 7031753"/>
              <a:gd name="connsiteY16" fmla="*/ 0 h 2845505"/>
              <a:gd name="connsiteX17" fmla="*/ 34036 w 7031753"/>
              <a:gd name="connsiteY17" fmla="*/ 0 h 2845505"/>
              <a:gd name="connsiteX18" fmla="*/ 0 w 7031753"/>
              <a:gd name="connsiteY18" fmla="*/ 36576 h 2845505"/>
              <a:gd name="connsiteX19" fmla="*/ 0 w 7031753"/>
              <a:gd name="connsiteY19" fmla="*/ 52833 h 2845505"/>
              <a:gd name="connsiteX20" fmla="*/ 489547 w 7031753"/>
              <a:gd name="connsiteY20" fmla="*/ 2804865 h 2845505"/>
              <a:gd name="connsiteX21" fmla="*/ 529849 w 7031753"/>
              <a:gd name="connsiteY21" fmla="*/ 2845505 h 2845505"/>
              <a:gd name="connsiteX22" fmla="*/ 799430 w 7031753"/>
              <a:gd name="connsiteY22" fmla="*/ 2845505 h 2845505"/>
              <a:gd name="connsiteX23" fmla="*/ 839732 w 7031753"/>
              <a:gd name="connsiteY23" fmla="*/ 2800801 h 2845505"/>
              <a:gd name="connsiteX24" fmla="*/ 1109314 w 7031753"/>
              <a:gd name="connsiteY24" fmla="*/ 967411 h 2845505"/>
              <a:gd name="connsiteX25" fmla="*/ 1118627 w 7031753"/>
              <a:gd name="connsiteY25" fmla="*/ 955219 h 2845505"/>
              <a:gd name="connsiteX26" fmla="*/ 1127940 w 7031753"/>
              <a:gd name="connsiteY26" fmla="*/ 967411 h 2845505"/>
              <a:gd name="connsiteX27" fmla="*/ 1412931 w 7031753"/>
              <a:gd name="connsiteY27" fmla="*/ 2800801 h 2845505"/>
              <a:gd name="connsiteX28" fmla="*/ 1453233 w 7031753"/>
              <a:gd name="connsiteY28" fmla="*/ 2845505 h 2845505"/>
              <a:gd name="connsiteX29" fmla="*/ 6096398 w 7031753"/>
              <a:gd name="connsiteY29" fmla="*/ 2845505 h 2845505"/>
              <a:gd name="connsiteX30" fmla="*/ 7031753 w 7031753"/>
              <a:gd name="connsiteY30" fmla="*/ 200069 h 2845505"/>
              <a:gd name="connsiteX31" fmla="*/ 3861177 w 7031753"/>
              <a:gd name="connsiteY31" fmla="*/ 203879 h 2845505"/>
              <a:gd name="connsiteX0" fmla="*/ 1832713 w 7031753"/>
              <a:gd name="connsiteY0" fmla="*/ 2439101 h 2845505"/>
              <a:gd name="connsiteX1" fmla="*/ 2233529 w 7031753"/>
              <a:gd name="connsiteY1" fmla="*/ 52833 h 2845505"/>
              <a:gd name="connsiteX2" fmla="*/ 2199492 w 7031753"/>
              <a:gd name="connsiteY2" fmla="*/ 0 h 2845505"/>
              <a:gd name="connsiteX3" fmla="*/ 1914501 w 7031753"/>
              <a:gd name="connsiteY3" fmla="*/ 0 h 2845505"/>
              <a:gd name="connsiteX4" fmla="*/ 1874200 w 7031753"/>
              <a:gd name="connsiteY4" fmla="*/ 44704 h 2845505"/>
              <a:gd name="connsiteX5" fmla="*/ 1601570 w 7031753"/>
              <a:gd name="connsiteY5" fmla="*/ 1821198 h 2845505"/>
              <a:gd name="connsiteX6" fmla="*/ 1592257 w 7031753"/>
              <a:gd name="connsiteY6" fmla="*/ 1837454 h 2845505"/>
              <a:gd name="connsiteX7" fmla="*/ 1582944 w 7031753"/>
              <a:gd name="connsiteY7" fmla="*/ 1821198 h 2845505"/>
              <a:gd name="connsiteX8" fmla="*/ 1294905 w 7031753"/>
              <a:gd name="connsiteY8" fmla="*/ 44704 h 2845505"/>
              <a:gd name="connsiteX9" fmla="*/ 1254603 w 7031753"/>
              <a:gd name="connsiteY9" fmla="*/ 0 h 2845505"/>
              <a:gd name="connsiteX10" fmla="*/ 985022 w 7031753"/>
              <a:gd name="connsiteY10" fmla="*/ 0 h 2845505"/>
              <a:gd name="connsiteX11" fmla="*/ 944720 w 7031753"/>
              <a:gd name="connsiteY11" fmla="*/ 44704 h 2845505"/>
              <a:gd name="connsiteX12" fmla="*/ 678356 w 7031753"/>
              <a:gd name="connsiteY12" fmla="*/ 1817134 h 2845505"/>
              <a:gd name="connsiteX13" fmla="*/ 669043 w 7031753"/>
              <a:gd name="connsiteY13" fmla="*/ 1833390 h 2845505"/>
              <a:gd name="connsiteX14" fmla="*/ 659729 w 7031753"/>
              <a:gd name="connsiteY14" fmla="*/ 1821198 h 2845505"/>
              <a:gd name="connsiteX15" fmla="*/ 371690 w 7031753"/>
              <a:gd name="connsiteY15" fmla="*/ 44704 h 2845505"/>
              <a:gd name="connsiteX16" fmla="*/ 331389 w 7031753"/>
              <a:gd name="connsiteY16" fmla="*/ 0 h 2845505"/>
              <a:gd name="connsiteX17" fmla="*/ 34036 w 7031753"/>
              <a:gd name="connsiteY17" fmla="*/ 0 h 2845505"/>
              <a:gd name="connsiteX18" fmla="*/ 0 w 7031753"/>
              <a:gd name="connsiteY18" fmla="*/ 36576 h 2845505"/>
              <a:gd name="connsiteX19" fmla="*/ 0 w 7031753"/>
              <a:gd name="connsiteY19" fmla="*/ 52833 h 2845505"/>
              <a:gd name="connsiteX20" fmla="*/ 489547 w 7031753"/>
              <a:gd name="connsiteY20" fmla="*/ 2804865 h 2845505"/>
              <a:gd name="connsiteX21" fmla="*/ 529849 w 7031753"/>
              <a:gd name="connsiteY21" fmla="*/ 2845505 h 2845505"/>
              <a:gd name="connsiteX22" fmla="*/ 799430 w 7031753"/>
              <a:gd name="connsiteY22" fmla="*/ 2845505 h 2845505"/>
              <a:gd name="connsiteX23" fmla="*/ 839732 w 7031753"/>
              <a:gd name="connsiteY23" fmla="*/ 2800801 h 2845505"/>
              <a:gd name="connsiteX24" fmla="*/ 1109314 w 7031753"/>
              <a:gd name="connsiteY24" fmla="*/ 967411 h 2845505"/>
              <a:gd name="connsiteX25" fmla="*/ 1118627 w 7031753"/>
              <a:gd name="connsiteY25" fmla="*/ 955219 h 2845505"/>
              <a:gd name="connsiteX26" fmla="*/ 1127940 w 7031753"/>
              <a:gd name="connsiteY26" fmla="*/ 967411 h 2845505"/>
              <a:gd name="connsiteX27" fmla="*/ 1412931 w 7031753"/>
              <a:gd name="connsiteY27" fmla="*/ 2800801 h 2845505"/>
              <a:gd name="connsiteX28" fmla="*/ 1453233 w 7031753"/>
              <a:gd name="connsiteY28" fmla="*/ 2845505 h 2845505"/>
              <a:gd name="connsiteX29" fmla="*/ 7031753 w 7031753"/>
              <a:gd name="connsiteY29" fmla="*/ 2845505 h 2845505"/>
              <a:gd name="connsiteX30" fmla="*/ 7031753 w 7031753"/>
              <a:gd name="connsiteY30" fmla="*/ 200069 h 2845505"/>
              <a:gd name="connsiteX31" fmla="*/ 3861177 w 7031753"/>
              <a:gd name="connsiteY31" fmla="*/ 203879 h 284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31753" h="2845505">
                <a:moveTo>
                  <a:pt x="1832713" y="2439101"/>
                </a:moveTo>
                <a:lnTo>
                  <a:pt x="2233529" y="52833"/>
                </a:lnTo>
                <a:cubicBezTo>
                  <a:pt x="2239794" y="17611"/>
                  <a:pt x="2228279" y="0"/>
                  <a:pt x="2199492" y="0"/>
                </a:cubicBezTo>
                <a:lnTo>
                  <a:pt x="1914501" y="0"/>
                </a:lnTo>
                <a:cubicBezTo>
                  <a:pt x="1891811" y="0"/>
                  <a:pt x="1878264" y="14901"/>
                  <a:pt x="1874200" y="44704"/>
                </a:cubicBezTo>
                <a:lnTo>
                  <a:pt x="1601570" y="1821198"/>
                </a:lnTo>
                <a:cubicBezTo>
                  <a:pt x="1599538" y="1832035"/>
                  <a:pt x="1596321" y="1837454"/>
                  <a:pt x="1592257" y="1837454"/>
                </a:cubicBezTo>
                <a:cubicBezTo>
                  <a:pt x="1588193" y="1837454"/>
                  <a:pt x="1584976" y="1832035"/>
                  <a:pt x="1582944" y="1821198"/>
                </a:cubicBezTo>
                <a:lnTo>
                  <a:pt x="1294905" y="44704"/>
                </a:lnTo>
                <a:cubicBezTo>
                  <a:pt x="1290671" y="14901"/>
                  <a:pt x="1277294" y="0"/>
                  <a:pt x="1254603" y="0"/>
                </a:cubicBezTo>
                <a:lnTo>
                  <a:pt x="985022" y="0"/>
                </a:lnTo>
                <a:cubicBezTo>
                  <a:pt x="960299" y="0"/>
                  <a:pt x="946752" y="14901"/>
                  <a:pt x="944720" y="44704"/>
                </a:cubicBezTo>
                <a:lnTo>
                  <a:pt x="678356" y="1817134"/>
                </a:lnTo>
                <a:cubicBezTo>
                  <a:pt x="676324" y="1827971"/>
                  <a:pt x="673107" y="1833390"/>
                  <a:pt x="669043" y="1833390"/>
                </a:cubicBezTo>
                <a:cubicBezTo>
                  <a:pt x="664979" y="1833390"/>
                  <a:pt x="661761" y="1829326"/>
                  <a:pt x="659729" y="1821198"/>
                </a:cubicBezTo>
                <a:lnTo>
                  <a:pt x="371690" y="44704"/>
                </a:lnTo>
                <a:cubicBezTo>
                  <a:pt x="367457" y="14901"/>
                  <a:pt x="354079" y="0"/>
                  <a:pt x="331389" y="0"/>
                </a:cubicBezTo>
                <a:lnTo>
                  <a:pt x="34036" y="0"/>
                </a:lnTo>
                <a:cubicBezTo>
                  <a:pt x="11345" y="0"/>
                  <a:pt x="0" y="12192"/>
                  <a:pt x="0" y="36576"/>
                </a:cubicBezTo>
                <a:lnTo>
                  <a:pt x="0" y="52833"/>
                </a:lnTo>
                <a:lnTo>
                  <a:pt x="489547" y="2804865"/>
                </a:lnTo>
                <a:cubicBezTo>
                  <a:pt x="495813" y="2831958"/>
                  <a:pt x="509190" y="2845505"/>
                  <a:pt x="529849" y="2845505"/>
                </a:cubicBezTo>
                <a:lnTo>
                  <a:pt x="799430" y="2845505"/>
                </a:lnTo>
                <a:cubicBezTo>
                  <a:pt x="824153" y="2845505"/>
                  <a:pt x="837531" y="2830604"/>
                  <a:pt x="839732" y="2800801"/>
                </a:cubicBezTo>
                <a:lnTo>
                  <a:pt x="1109314" y="967411"/>
                </a:lnTo>
                <a:cubicBezTo>
                  <a:pt x="1111346" y="959283"/>
                  <a:pt x="1114394" y="955219"/>
                  <a:pt x="1118627" y="955219"/>
                </a:cubicBezTo>
                <a:cubicBezTo>
                  <a:pt x="1122860" y="955219"/>
                  <a:pt x="1125908" y="959283"/>
                  <a:pt x="1127940" y="967411"/>
                </a:cubicBezTo>
                <a:lnTo>
                  <a:pt x="1412931" y="2800801"/>
                </a:lnTo>
                <a:cubicBezTo>
                  <a:pt x="1416995" y="2830604"/>
                  <a:pt x="1430373" y="2845505"/>
                  <a:pt x="1453233" y="2845505"/>
                </a:cubicBezTo>
                <a:lnTo>
                  <a:pt x="7031753" y="2845505"/>
                </a:lnTo>
                <a:lnTo>
                  <a:pt x="7031753" y="200069"/>
                </a:lnTo>
                <a:lnTo>
                  <a:pt x="3861177" y="203879"/>
                </a:lnTo>
              </a:path>
            </a:pathLst>
          </a:custGeom>
          <a:noFill/>
          <a:ln w="33854" cap="rnd">
            <a:solidFill>
              <a:srgbClr val="451E0E"/>
            </a:solidFill>
            <a:prstDash val="solid"/>
            <a:round/>
          </a:ln>
        </p:spPr>
        <p:txBody>
          <a:bodyPr rtlCol="0" anchor="ctr"/>
          <a:lstStyle/>
          <a:p>
            <a:endParaRPr lang="en-US" sz="2000">
              <a:solidFill>
                <a:srgbClr val="451E0E"/>
              </a:solidFill>
              <a:latin typeface="+mj-lt"/>
            </a:endParaRPr>
          </a:p>
        </p:txBody>
      </p:sp>
      <p:sp>
        <p:nvSpPr>
          <p:cNvPr id="27" name="Freeform: Shape 26">
            <a:extLst>
              <a:ext uri="{FF2B5EF4-FFF2-40B4-BE49-F238E27FC236}">
                <a16:creationId xmlns:a16="http://schemas.microsoft.com/office/drawing/2014/main" id="{4F51D041-80B7-CCEB-DB64-DC8D5F16EC34}"/>
              </a:ext>
            </a:extLst>
          </p:cNvPr>
          <p:cNvSpPr/>
          <p:nvPr/>
        </p:nvSpPr>
        <p:spPr>
          <a:xfrm>
            <a:off x="9123533" y="6238982"/>
            <a:ext cx="7035182" cy="2844828"/>
          </a:xfrm>
          <a:custGeom>
            <a:avLst/>
            <a:gdLst>
              <a:gd name="connsiteX0" fmla="*/ 1388462 w 6095382"/>
              <a:gd name="connsiteY0" fmla="*/ 2438799 h 2844827"/>
              <a:gd name="connsiteX1" fmla="*/ 1388462 w 6095382"/>
              <a:gd name="connsiteY1" fmla="*/ 431163 h 2844827"/>
              <a:gd name="connsiteX2" fmla="*/ 1413016 w 6095382"/>
              <a:gd name="connsiteY2" fmla="*/ 410843 h 2844827"/>
              <a:gd name="connsiteX3" fmla="*/ 2175870 w 6095382"/>
              <a:gd name="connsiteY3" fmla="*/ 410843 h 2844827"/>
              <a:gd name="connsiteX4" fmla="*/ 2217696 w 6095382"/>
              <a:gd name="connsiteY4" fmla="*/ 396619 h 2844827"/>
              <a:gd name="connsiteX5" fmla="*/ 2234968 w 6095382"/>
              <a:gd name="connsiteY5" fmla="*/ 362075 h 2844827"/>
              <a:gd name="connsiteX6" fmla="*/ 2234968 w 6095382"/>
              <a:gd name="connsiteY6" fmla="*/ 49144 h 2844827"/>
              <a:gd name="connsiteX7" fmla="*/ 2217696 w 6095382"/>
              <a:gd name="connsiteY7" fmla="*/ 14599 h 2844827"/>
              <a:gd name="connsiteX8" fmla="*/ 2175870 w 6095382"/>
              <a:gd name="connsiteY8" fmla="*/ 375 h 2844827"/>
              <a:gd name="connsiteX9" fmla="*/ 59521 w 6095382"/>
              <a:gd name="connsiteY9" fmla="*/ 375 h 2844827"/>
              <a:gd name="connsiteX10" fmla="*/ 17695 w 6095382"/>
              <a:gd name="connsiteY10" fmla="*/ 14599 h 2844827"/>
              <a:gd name="connsiteX11" fmla="*/ 423 w 6095382"/>
              <a:gd name="connsiteY11" fmla="*/ 49144 h 2844827"/>
              <a:gd name="connsiteX12" fmla="*/ 423 w 6095382"/>
              <a:gd name="connsiteY12" fmla="*/ 362075 h 2844827"/>
              <a:gd name="connsiteX13" fmla="*/ 17695 w 6095382"/>
              <a:gd name="connsiteY13" fmla="*/ 396619 h 2844827"/>
              <a:gd name="connsiteX14" fmla="*/ 59521 w 6095382"/>
              <a:gd name="connsiteY14" fmla="*/ 410843 h 2844827"/>
              <a:gd name="connsiteX15" fmla="*/ 792911 w 6095382"/>
              <a:gd name="connsiteY15" fmla="*/ 410843 h 2844827"/>
              <a:gd name="connsiteX16" fmla="*/ 817464 w 6095382"/>
              <a:gd name="connsiteY16" fmla="*/ 431163 h 2844827"/>
              <a:gd name="connsiteX17" fmla="*/ 817464 w 6095382"/>
              <a:gd name="connsiteY17" fmla="*/ 2796434 h 2844827"/>
              <a:gd name="connsiteX18" fmla="*/ 834737 w 6095382"/>
              <a:gd name="connsiteY18" fmla="*/ 2830979 h 2844827"/>
              <a:gd name="connsiteX19" fmla="*/ 876562 w 6095382"/>
              <a:gd name="connsiteY19" fmla="*/ 2845203 h 2844827"/>
              <a:gd name="connsiteX20" fmla="*/ 6095805 w 6095382"/>
              <a:gd name="connsiteY20" fmla="*/ 2845203 h 2844827"/>
              <a:gd name="connsiteX21" fmla="*/ 6095805 w 6095382"/>
              <a:gd name="connsiteY21" fmla="*/ 203577 h 2844827"/>
              <a:gd name="connsiteX22" fmla="*/ 3860584 w 6095382"/>
              <a:gd name="connsiteY22" fmla="*/ 203577 h 2844827"/>
              <a:gd name="connsiteX0" fmla="*/ 1388039 w 7035182"/>
              <a:gd name="connsiteY0" fmla="*/ 2438424 h 2844828"/>
              <a:gd name="connsiteX1" fmla="*/ 1388039 w 7035182"/>
              <a:gd name="connsiteY1" fmla="*/ 430788 h 2844828"/>
              <a:gd name="connsiteX2" fmla="*/ 1412593 w 7035182"/>
              <a:gd name="connsiteY2" fmla="*/ 410468 h 2844828"/>
              <a:gd name="connsiteX3" fmla="*/ 2175447 w 7035182"/>
              <a:gd name="connsiteY3" fmla="*/ 410468 h 2844828"/>
              <a:gd name="connsiteX4" fmla="*/ 2217273 w 7035182"/>
              <a:gd name="connsiteY4" fmla="*/ 396244 h 2844828"/>
              <a:gd name="connsiteX5" fmla="*/ 2234545 w 7035182"/>
              <a:gd name="connsiteY5" fmla="*/ 361700 h 2844828"/>
              <a:gd name="connsiteX6" fmla="*/ 2234545 w 7035182"/>
              <a:gd name="connsiteY6" fmla="*/ 48769 h 2844828"/>
              <a:gd name="connsiteX7" fmla="*/ 2217273 w 7035182"/>
              <a:gd name="connsiteY7" fmla="*/ 14224 h 2844828"/>
              <a:gd name="connsiteX8" fmla="*/ 2175447 w 7035182"/>
              <a:gd name="connsiteY8" fmla="*/ 0 h 2844828"/>
              <a:gd name="connsiteX9" fmla="*/ 59098 w 7035182"/>
              <a:gd name="connsiteY9" fmla="*/ 0 h 2844828"/>
              <a:gd name="connsiteX10" fmla="*/ 17272 w 7035182"/>
              <a:gd name="connsiteY10" fmla="*/ 14224 h 2844828"/>
              <a:gd name="connsiteX11" fmla="*/ 0 w 7035182"/>
              <a:gd name="connsiteY11" fmla="*/ 48769 h 2844828"/>
              <a:gd name="connsiteX12" fmla="*/ 0 w 7035182"/>
              <a:gd name="connsiteY12" fmla="*/ 361700 h 2844828"/>
              <a:gd name="connsiteX13" fmla="*/ 17272 w 7035182"/>
              <a:gd name="connsiteY13" fmla="*/ 396244 h 2844828"/>
              <a:gd name="connsiteX14" fmla="*/ 59098 w 7035182"/>
              <a:gd name="connsiteY14" fmla="*/ 410468 h 2844828"/>
              <a:gd name="connsiteX15" fmla="*/ 792488 w 7035182"/>
              <a:gd name="connsiteY15" fmla="*/ 410468 h 2844828"/>
              <a:gd name="connsiteX16" fmla="*/ 817041 w 7035182"/>
              <a:gd name="connsiteY16" fmla="*/ 430788 h 2844828"/>
              <a:gd name="connsiteX17" fmla="*/ 817041 w 7035182"/>
              <a:gd name="connsiteY17" fmla="*/ 2796059 h 2844828"/>
              <a:gd name="connsiteX18" fmla="*/ 834314 w 7035182"/>
              <a:gd name="connsiteY18" fmla="*/ 2830604 h 2844828"/>
              <a:gd name="connsiteX19" fmla="*/ 876139 w 7035182"/>
              <a:gd name="connsiteY19" fmla="*/ 2844828 h 2844828"/>
              <a:gd name="connsiteX20" fmla="*/ 7035182 w 7035182"/>
              <a:gd name="connsiteY20" fmla="*/ 2844828 h 2844828"/>
              <a:gd name="connsiteX21" fmla="*/ 6095382 w 7035182"/>
              <a:gd name="connsiteY21" fmla="*/ 203202 h 2844828"/>
              <a:gd name="connsiteX22" fmla="*/ 3860161 w 7035182"/>
              <a:gd name="connsiteY22" fmla="*/ 203202 h 2844828"/>
              <a:gd name="connsiteX0" fmla="*/ 1388039 w 7035182"/>
              <a:gd name="connsiteY0" fmla="*/ 2438424 h 2844828"/>
              <a:gd name="connsiteX1" fmla="*/ 1388039 w 7035182"/>
              <a:gd name="connsiteY1" fmla="*/ 430788 h 2844828"/>
              <a:gd name="connsiteX2" fmla="*/ 1412593 w 7035182"/>
              <a:gd name="connsiteY2" fmla="*/ 410468 h 2844828"/>
              <a:gd name="connsiteX3" fmla="*/ 2175447 w 7035182"/>
              <a:gd name="connsiteY3" fmla="*/ 410468 h 2844828"/>
              <a:gd name="connsiteX4" fmla="*/ 2217273 w 7035182"/>
              <a:gd name="connsiteY4" fmla="*/ 396244 h 2844828"/>
              <a:gd name="connsiteX5" fmla="*/ 2234545 w 7035182"/>
              <a:gd name="connsiteY5" fmla="*/ 361700 h 2844828"/>
              <a:gd name="connsiteX6" fmla="*/ 2234545 w 7035182"/>
              <a:gd name="connsiteY6" fmla="*/ 48769 h 2844828"/>
              <a:gd name="connsiteX7" fmla="*/ 2217273 w 7035182"/>
              <a:gd name="connsiteY7" fmla="*/ 14224 h 2844828"/>
              <a:gd name="connsiteX8" fmla="*/ 2175447 w 7035182"/>
              <a:gd name="connsiteY8" fmla="*/ 0 h 2844828"/>
              <a:gd name="connsiteX9" fmla="*/ 59098 w 7035182"/>
              <a:gd name="connsiteY9" fmla="*/ 0 h 2844828"/>
              <a:gd name="connsiteX10" fmla="*/ 17272 w 7035182"/>
              <a:gd name="connsiteY10" fmla="*/ 14224 h 2844828"/>
              <a:gd name="connsiteX11" fmla="*/ 0 w 7035182"/>
              <a:gd name="connsiteY11" fmla="*/ 48769 h 2844828"/>
              <a:gd name="connsiteX12" fmla="*/ 0 w 7035182"/>
              <a:gd name="connsiteY12" fmla="*/ 361700 h 2844828"/>
              <a:gd name="connsiteX13" fmla="*/ 17272 w 7035182"/>
              <a:gd name="connsiteY13" fmla="*/ 396244 h 2844828"/>
              <a:gd name="connsiteX14" fmla="*/ 59098 w 7035182"/>
              <a:gd name="connsiteY14" fmla="*/ 410468 h 2844828"/>
              <a:gd name="connsiteX15" fmla="*/ 792488 w 7035182"/>
              <a:gd name="connsiteY15" fmla="*/ 410468 h 2844828"/>
              <a:gd name="connsiteX16" fmla="*/ 817041 w 7035182"/>
              <a:gd name="connsiteY16" fmla="*/ 430788 h 2844828"/>
              <a:gd name="connsiteX17" fmla="*/ 817041 w 7035182"/>
              <a:gd name="connsiteY17" fmla="*/ 2796059 h 2844828"/>
              <a:gd name="connsiteX18" fmla="*/ 834314 w 7035182"/>
              <a:gd name="connsiteY18" fmla="*/ 2830604 h 2844828"/>
              <a:gd name="connsiteX19" fmla="*/ 876139 w 7035182"/>
              <a:gd name="connsiteY19" fmla="*/ 2844828 h 2844828"/>
              <a:gd name="connsiteX20" fmla="*/ 7035182 w 7035182"/>
              <a:gd name="connsiteY20" fmla="*/ 2844828 h 2844828"/>
              <a:gd name="connsiteX21" fmla="*/ 7030102 w 7035182"/>
              <a:gd name="connsiteY21" fmla="*/ 200662 h 2844828"/>
              <a:gd name="connsiteX22" fmla="*/ 3860161 w 7035182"/>
              <a:gd name="connsiteY22" fmla="*/ 203202 h 284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35182" h="2844828">
                <a:moveTo>
                  <a:pt x="1388039" y="2438424"/>
                </a:moveTo>
                <a:lnTo>
                  <a:pt x="1388039" y="430788"/>
                </a:lnTo>
                <a:cubicBezTo>
                  <a:pt x="1388039" y="417241"/>
                  <a:pt x="1396167" y="410468"/>
                  <a:pt x="1412593" y="410468"/>
                </a:cubicBezTo>
                <a:lnTo>
                  <a:pt x="2175447" y="410468"/>
                </a:lnTo>
                <a:cubicBezTo>
                  <a:pt x="2191872" y="410468"/>
                  <a:pt x="2205758" y="405727"/>
                  <a:pt x="2217273" y="396244"/>
                </a:cubicBezTo>
                <a:cubicBezTo>
                  <a:pt x="2228787" y="386761"/>
                  <a:pt x="2234545" y="375246"/>
                  <a:pt x="2234545" y="361700"/>
                </a:cubicBezTo>
                <a:lnTo>
                  <a:pt x="2234545" y="48769"/>
                </a:lnTo>
                <a:cubicBezTo>
                  <a:pt x="2234545" y="35222"/>
                  <a:pt x="2228787" y="23707"/>
                  <a:pt x="2217273" y="14224"/>
                </a:cubicBezTo>
                <a:cubicBezTo>
                  <a:pt x="2205758" y="4741"/>
                  <a:pt x="2191872" y="0"/>
                  <a:pt x="2175447" y="0"/>
                </a:cubicBezTo>
                <a:lnTo>
                  <a:pt x="59098" y="0"/>
                </a:lnTo>
                <a:cubicBezTo>
                  <a:pt x="42672" y="0"/>
                  <a:pt x="28787" y="4741"/>
                  <a:pt x="17272" y="14224"/>
                </a:cubicBezTo>
                <a:cubicBezTo>
                  <a:pt x="5757" y="23707"/>
                  <a:pt x="0" y="35222"/>
                  <a:pt x="0" y="48769"/>
                </a:cubicBezTo>
                <a:lnTo>
                  <a:pt x="0" y="361700"/>
                </a:lnTo>
                <a:cubicBezTo>
                  <a:pt x="0" y="375246"/>
                  <a:pt x="5757" y="386761"/>
                  <a:pt x="17272" y="396244"/>
                </a:cubicBezTo>
                <a:cubicBezTo>
                  <a:pt x="28787" y="405727"/>
                  <a:pt x="42672" y="410468"/>
                  <a:pt x="59098" y="410468"/>
                </a:cubicBezTo>
                <a:lnTo>
                  <a:pt x="792488" y="410468"/>
                </a:lnTo>
                <a:cubicBezTo>
                  <a:pt x="808913" y="410468"/>
                  <a:pt x="817041" y="417241"/>
                  <a:pt x="817041" y="430788"/>
                </a:cubicBezTo>
                <a:lnTo>
                  <a:pt x="817041" y="2796059"/>
                </a:lnTo>
                <a:cubicBezTo>
                  <a:pt x="817041" y="2809606"/>
                  <a:pt x="822799" y="2821121"/>
                  <a:pt x="834314" y="2830604"/>
                </a:cubicBezTo>
                <a:cubicBezTo>
                  <a:pt x="845828" y="2840086"/>
                  <a:pt x="859714" y="2844828"/>
                  <a:pt x="876139" y="2844828"/>
                </a:cubicBezTo>
                <a:lnTo>
                  <a:pt x="7035182" y="2844828"/>
                </a:lnTo>
                <a:cubicBezTo>
                  <a:pt x="7033489" y="1963439"/>
                  <a:pt x="7031795" y="1082051"/>
                  <a:pt x="7030102" y="200662"/>
                </a:cubicBezTo>
                <a:lnTo>
                  <a:pt x="3860161" y="203202"/>
                </a:lnTo>
              </a:path>
            </a:pathLst>
          </a:custGeom>
          <a:noFill/>
          <a:ln w="33854" cap="rnd">
            <a:solidFill>
              <a:srgbClr val="451E0E"/>
            </a:solidFill>
            <a:prstDash val="solid"/>
            <a:round/>
          </a:ln>
        </p:spPr>
        <p:txBody>
          <a:bodyPr rtlCol="0" anchor="ctr"/>
          <a:lstStyle/>
          <a:p>
            <a:endParaRPr lang="en-US" sz="2000">
              <a:solidFill>
                <a:srgbClr val="451E0E"/>
              </a:solidFill>
              <a:latin typeface="+mj-lt"/>
            </a:endParaRPr>
          </a:p>
        </p:txBody>
      </p:sp>
      <p:sp>
        <p:nvSpPr>
          <p:cNvPr id="28" name="Freeform: Shape 27">
            <a:extLst>
              <a:ext uri="{FF2B5EF4-FFF2-40B4-BE49-F238E27FC236}">
                <a16:creationId xmlns:a16="http://schemas.microsoft.com/office/drawing/2014/main" id="{504C380E-DB1B-A915-3FD1-FF222385677B}"/>
              </a:ext>
            </a:extLst>
          </p:cNvPr>
          <p:cNvSpPr/>
          <p:nvPr/>
        </p:nvSpPr>
        <p:spPr>
          <a:xfrm>
            <a:off x="14515664" y="10399827"/>
            <a:ext cx="1822421" cy="203262"/>
          </a:xfrm>
          <a:custGeom>
            <a:avLst/>
            <a:gdLst>
              <a:gd name="connsiteX0" fmla="*/ 1038466 w 1822421"/>
              <a:gd name="connsiteY0" fmla="*/ 199502 h 203262"/>
              <a:gd name="connsiteX1" fmla="*/ 1045738 w 1822421"/>
              <a:gd name="connsiteY1" fmla="*/ 203668 h 203262"/>
              <a:gd name="connsiteX2" fmla="*/ 1048355 w 1822421"/>
              <a:gd name="connsiteY2" fmla="*/ 202161 h 203262"/>
              <a:gd name="connsiteX3" fmla="*/ 1136460 w 1822421"/>
              <a:gd name="connsiteY3" fmla="*/ 115105 h 203262"/>
              <a:gd name="connsiteX4" fmla="*/ 1031760 w 1822421"/>
              <a:gd name="connsiteY4" fmla="*/ 174762 h 203262"/>
              <a:gd name="connsiteX5" fmla="*/ 1038466 w 1822421"/>
              <a:gd name="connsiteY5" fmla="*/ 199502 h 203262"/>
              <a:gd name="connsiteX6" fmla="*/ 1000941 w 1822421"/>
              <a:gd name="connsiteY6" fmla="*/ 1380 h 203262"/>
              <a:gd name="connsiteX7" fmla="*/ 992867 w 1822421"/>
              <a:gd name="connsiteY7" fmla="*/ 3629 h 203262"/>
              <a:gd name="connsiteX8" fmla="*/ 992102 w 1822421"/>
              <a:gd name="connsiteY8" fmla="*/ 6545 h 203262"/>
              <a:gd name="connsiteX9" fmla="*/ 992102 w 1822421"/>
              <a:gd name="connsiteY9" fmla="*/ 59225 h 203262"/>
              <a:gd name="connsiteX10" fmla="*/ 1047576 w 1822421"/>
              <a:gd name="connsiteY10" fmla="*/ 27593 h 203262"/>
              <a:gd name="connsiteX11" fmla="*/ 1000941 w 1822421"/>
              <a:gd name="connsiteY11" fmla="*/ 1380 h 203262"/>
              <a:gd name="connsiteX12" fmla="*/ 1064069 w 1822421"/>
              <a:gd name="connsiteY12" fmla="*/ 37025 h 203262"/>
              <a:gd name="connsiteX13" fmla="*/ 992102 w 1822421"/>
              <a:gd name="connsiteY13" fmla="*/ 78021 h 203262"/>
              <a:gd name="connsiteX14" fmla="*/ 992102 w 1822421"/>
              <a:gd name="connsiteY14" fmla="*/ 119423 h 203262"/>
              <a:gd name="connsiteX15" fmla="*/ 1100324 w 1822421"/>
              <a:gd name="connsiteY15" fmla="*/ 57718 h 203262"/>
              <a:gd name="connsiteX16" fmla="*/ 1064069 w 1822421"/>
              <a:gd name="connsiteY16" fmla="*/ 37025 h 203262"/>
              <a:gd name="connsiteX17" fmla="*/ 1143792 w 1822421"/>
              <a:gd name="connsiteY17" fmla="*/ 92956 h 203262"/>
              <a:gd name="connsiteX18" fmla="*/ 1146026 w 1822421"/>
              <a:gd name="connsiteY18" fmla="*/ 84878 h 203262"/>
              <a:gd name="connsiteX19" fmla="*/ 1143792 w 1822421"/>
              <a:gd name="connsiteY19" fmla="*/ 82644 h 203262"/>
              <a:gd name="connsiteX20" fmla="*/ 1116834 w 1822421"/>
              <a:gd name="connsiteY20" fmla="*/ 67404 h 203262"/>
              <a:gd name="connsiteX21" fmla="*/ 992119 w 1822421"/>
              <a:gd name="connsiteY21" fmla="*/ 138508 h 203262"/>
              <a:gd name="connsiteX22" fmla="*/ 992119 w 1822421"/>
              <a:gd name="connsiteY22" fmla="*/ 168683 h 203262"/>
              <a:gd name="connsiteX23" fmla="*/ 998033 w 1822421"/>
              <a:gd name="connsiteY23" fmla="*/ 174622 h 203262"/>
              <a:gd name="connsiteX24" fmla="*/ 1000975 w 1822421"/>
              <a:gd name="connsiteY24" fmla="*/ 173848 h 203262"/>
              <a:gd name="connsiteX25" fmla="*/ 1143809 w 1822421"/>
              <a:gd name="connsiteY25" fmla="*/ 92956 h 203262"/>
              <a:gd name="connsiteX26" fmla="*/ 687248 w 1822421"/>
              <a:gd name="connsiteY26" fmla="*/ 26035 h 203262"/>
              <a:gd name="connsiteX27" fmla="*/ 700659 w 1822421"/>
              <a:gd name="connsiteY27" fmla="*/ 12776 h 203262"/>
              <a:gd name="connsiteX28" fmla="*/ 714071 w 1822421"/>
              <a:gd name="connsiteY28" fmla="*/ 26035 h 203262"/>
              <a:gd name="connsiteX29" fmla="*/ 700659 w 1822421"/>
              <a:gd name="connsiteY29" fmla="*/ 39294 h 203262"/>
              <a:gd name="connsiteX30" fmla="*/ 687248 w 1822421"/>
              <a:gd name="connsiteY30" fmla="*/ 26035 h 203262"/>
              <a:gd name="connsiteX31" fmla="*/ 1689220 w 1822421"/>
              <a:gd name="connsiteY31" fmla="*/ 26035 h 203262"/>
              <a:gd name="connsiteX32" fmla="*/ 1702631 w 1822421"/>
              <a:gd name="connsiteY32" fmla="*/ 12776 h 203262"/>
              <a:gd name="connsiteX33" fmla="*/ 1716043 w 1822421"/>
              <a:gd name="connsiteY33" fmla="*/ 26035 h 203262"/>
              <a:gd name="connsiteX34" fmla="*/ 1702631 w 1822421"/>
              <a:gd name="connsiteY34" fmla="*/ 39294 h 203262"/>
              <a:gd name="connsiteX35" fmla="*/ 1689220 w 1822421"/>
              <a:gd name="connsiteY35" fmla="*/ 26035 h 203262"/>
              <a:gd name="connsiteX36" fmla="*/ 233769 w 1822421"/>
              <a:gd name="connsiteY36" fmla="*/ 155339 h 203262"/>
              <a:gd name="connsiteX37" fmla="*/ 212263 w 1822421"/>
              <a:gd name="connsiteY37" fmla="*/ 155339 h 203262"/>
              <a:gd name="connsiteX38" fmla="*/ 212263 w 1822421"/>
              <a:gd name="connsiteY38" fmla="*/ 147093 h 203262"/>
              <a:gd name="connsiteX39" fmla="*/ 180411 w 1822421"/>
              <a:gd name="connsiteY39" fmla="*/ 157405 h 203262"/>
              <a:gd name="connsiteX40" fmla="*/ 144224 w 1822421"/>
              <a:gd name="connsiteY40" fmla="*/ 122218 h 203262"/>
              <a:gd name="connsiteX41" fmla="*/ 175518 w 1822421"/>
              <a:gd name="connsiteY41" fmla="*/ 92973 h 203262"/>
              <a:gd name="connsiteX42" fmla="*/ 212263 w 1822421"/>
              <a:gd name="connsiteY42" fmla="*/ 87131 h 203262"/>
              <a:gd name="connsiteX43" fmla="*/ 194246 w 1822421"/>
              <a:gd name="connsiteY43" fmla="*/ 70096 h 203262"/>
              <a:gd name="connsiteX44" fmla="*/ 167644 w 1822421"/>
              <a:gd name="connsiteY44" fmla="*/ 87318 h 203262"/>
              <a:gd name="connsiteX45" fmla="*/ 148610 w 1822421"/>
              <a:gd name="connsiteY45" fmla="*/ 77073 h 203262"/>
              <a:gd name="connsiteX46" fmla="*/ 233769 w 1822421"/>
              <a:gd name="connsiteY46" fmla="*/ 84083 h 203262"/>
              <a:gd name="connsiteX47" fmla="*/ 233769 w 1822421"/>
              <a:gd name="connsiteY47" fmla="*/ 155323 h 203262"/>
              <a:gd name="connsiteX48" fmla="*/ 212263 w 1822421"/>
              <a:gd name="connsiteY48" fmla="*/ 106910 h 203262"/>
              <a:gd name="connsiteX49" fmla="*/ 198395 w 1822421"/>
              <a:gd name="connsiteY49" fmla="*/ 133834 h 203262"/>
              <a:gd name="connsiteX50" fmla="*/ 166170 w 1822421"/>
              <a:gd name="connsiteY50" fmla="*/ 127145 h 203262"/>
              <a:gd name="connsiteX51" fmla="*/ 181512 w 1822421"/>
              <a:gd name="connsiteY51" fmla="*/ 111939 h 203262"/>
              <a:gd name="connsiteX52" fmla="*/ 212263 w 1822421"/>
              <a:gd name="connsiteY52" fmla="*/ 106910 h 203262"/>
              <a:gd name="connsiteX53" fmla="*/ 1442685 w 1822421"/>
              <a:gd name="connsiteY53" fmla="*/ 155339 h 203262"/>
              <a:gd name="connsiteX54" fmla="*/ 1421180 w 1822421"/>
              <a:gd name="connsiteY54" fmla="*/ 155339 h 203262"/>
              <a:gd name="connsiteX55" fmla="*/ 1421180 w 1822421"/>
              <a:gd name="connsiteY55" fmla="*/ 147093 h 203262"/>
              <a:gd name="connsiteX56" fmla="*/ 1389328 w 1822421"/>
              <a:gd name="connsiteY56" fmla="*/ 157405 h 203262"/>
              <a:gd name="connsiteX57" fmla="*/ 1353141 w 1822421"/>
              <a:gd name="connsiteY57" fmla="*/ 122218 h 203262"/>
              <a:gd name="connsiteX58" fmla="*/ 1384434 w 1822421"/>
              <a:gd name="connsiteY58" fmla="*/ 92973 h 203262"/>
              <a:gd name="connsiteX59" fmla="*/ 1421180 w 1822421"/>
              <a:gd name="connsiteY59" fmla="*/ 87131 h 203262"/>
              <a:gd name="connsiteX60" fmla="*/ 1403162 w 1822421"/>
              <a:gd name="connsiteY60" fmla="*/ 70096 h 203262"/>
              <a:gd name="connsiteX61" fmla="*/ 1376560 w 1822421"/>
              <a:gd name="connsiteY61" fmla="*/ 87318 h 203262"/>
              <a:gd name="connsiteX62" fmla="*/ 1357527 w 1822421"/>
              <a:gd name="connsiteY62" fmla="*/ 77073 h 203262"/>
              <a:gd name="connsiteX63" fmla="*/ 1442685 w 1822421"/>
              <a:gd name="connsiteY63" fmla="*/ 84083 h 203262"/>
              <a:gd name="connsiteX64" fmla="*/ 1442685 w 1822421"/>
              <a:gd name="connsiteY64" fmla="*/ 155323 h 203262"/>
              <a:gd name="connsiteX65" fmla="*/ 1421180 w 1822421"/>
              <a:gd name="connsiteY65" fmla="*/ 106910 h 203262"/>
              <a:gd name="connsiteX66" fmla="*/ 1407294 w 1822421"/>
              <a:gd name="connsiteY66" fmla="*/ 133834 h 203262"/>
              <a:gd name="connsiteX67" fmla="*/ 1375070 w 1822421"/>
              <a:gd name="connsiteY67" fmla="*/ 127145 h 203262"/>
              <a:gd name="connsiteX68" fmla="*/ 1390412 w 1822421"/>
              <a:gd name="connsiteY68" fmla="*/ 111939 h 203262"/>
              <a:gd name="connsiteX69" fmla="*/ 1421163 w 1822421"/>
              <a:gd name="connsiteY69" fmla="*/ 106910 h 203262"/>
              <a:gd name="connsiteX70" fmla="*/ 1611038 w 1822421"/>
              <a:gd name="connsiteY70" fmla="*/ 155339 h 203262"/>
              <a:gd name="connsiteX71" fmla="*/ 1589939 w 1822421"/>
              <a:gd name="connsiteY71" fmla="*/ 155339 h 203262"/>
              <a:gd name="connsiteX72" fmla="*/ 1589939 w 1822421"/>
              <a:gd name="connsiteY72" fmla="*/ 12251 h 203262"/>
              <a:gd name="connsiteX73" fmla="*/ 1611038 w 1822421"/>
              <a:gd name="connsiteY73" fmla="*/ 12251 h 203262"/>
              <a:gd name="connsiteX74" fmla="*/ 1611038 w 1822421"/>
              <a:gd name="connsiteY74" fmla="*/ 95141 h 203262"/>
              <a:gd name="connsiteX75" fmla="*/ 1656420 w 1822421"/>
              <a:gd name="connsiteY75" fmla="*/ 51808 h 203262"/>
              <a:gd name="connsiteX76" fmla="*/ 1685850 w 1822421"/>
              <a:gd name="connsiteY76" fmla="*/ 51808 h 203262"/>
              <a:gd name="connsiteX77" fmla="*/ 1641264 w 1822421"/>
              <a:gd name="connsiteY77" fmla="*/ 94734 h 203262"/>
              <a:gd name="connsiteX78" fmla="*/ 1687239 w 1822421"/>
              <a:gd name="connsiteY78" fmla="*/ 155323 h 203262"/>
              <a:gd name="connsiteX79" fmla="*/ 1660890 w 1822421"/>
              <a:gd name="connsiteY79" fmla="*/ 155323 h 203262"/>
              <a:gd name="connsiteX80" fmla="*/ 1625719 w 1822421"/>
              <a:gd name="connsiteY80" fmla="*/ 109484 h 203262"/>
              <a:gd name="connsiteX81" fmla="*/ 1611038 w 1822421"/>
              <a:gd name="connsiteY81" fmla="*/ 123775 h 203262"/>
              <a:gd name="connsiteX82" fmla="*/ 1611038 w 1822421"/>
              <a:gd name="connsiteY82" fmla="*/ 155323 h 203262"/>
              <a:gd name="connsiteX83" fmla="*/ 1713537 w 1822421"/>
              <a:gd name="connsiteY83" fmla="*/ 51808 h 203262"/>
              <a:gd name="connsiteX84" fmla="*/ 1692285 w 1822421"/>
              <a:gd name="connsiteY84" fmla="*/ 51808 h 203262"/>
              <a:gd name="connsiteX85" fmla="*/ 1692285 w 1822421"/>
              <a:gd name="connsiteY85" fmla="*/ 155323 h 203262"/>
              <a:gd name="connsiteX86" fmla="*/ 1713537 w 1822421"/>
              <a:gd name="connsiteY86" fmla="*/ 155323 h 203262"/>
              <a:gd name="connsiteX87" fmla="*/ 1713537 w 1822421"/>
              <a:gd name="connsiteY87" fmla="*/ 51808 h 203262"/>
              <a:gd name="connsiteX88" fmla="*/ 711073 w 1822421"/>
              <a:gd name="connsiteY88" fmla="*/ 51808 h 203262"/>
              <a:gd name="connsiteX89" fmla="*/ 689822 w 1822421"/>
              <a:gd name="connsiteY89" fmla="*/ 51808 h 203262"/>
              <a:gd name="connsiteX90" fmla="*/ 689822 w 1822421"/>
              <a:gd name="connsiteY90" fmla="*/ 155323 h 203262"/>
              <a:gd name="connsiteX91" fmla="*/ 711073 w 1822421"/>
              <a:gd name="connsiteY91" fmla="*/ 155323 h 203262"/>
              <a:gd name="connsiteX92" fmla="*/ 711073 w 1822421"/>
              <a:gd name="connsiteY92" fmla="*/ 51808 h 203262"/>
              <a:gd name="connsiteX93" fmla="*/ 805630 w 1822421"/>
              <a:gd name="connsiteY93" fmla="*/ 155323 h 203262"/>
              <a:gd name="connsiteX94" fmla="*/ 805630 w 1822421"/>
              <a:gd name="connsiteY94" fmla="*/ 12218 h 203262"/>
              <a:gd name="connsiteX95" fmla="*/ 826882 w 1822421"/>
              <a:gd name="connsiteY95" fmla="*/ 12218 h 203262"/>
              <a:gd name="connsiteX96" fmla="*/ 826882 w 1822421"/>
              <a:gd name="connsiteY96" fmla="*/ 57853 h 203262"/>
              <a:gd name="connsiteX97" fmla="*/ 851774 w 1822421"/>
              <a:gd name="connsiteY97" fmla="*/ 49641 h 203262"/>
              <a:gd name="connsiteX98" fmla="*/ 893379 w 1822421"/>
              <a:gd name="connsiteY98" fmla="*/ 91094 h 203262"/>
              <a:gd name="connsiteX99" fmla="*/ 893379 w 1822421"/>
              <a:gd name="connsiteY99" fmla="*/ 155306 h 203262"/>
              <a:gd name="connsiteX100" fmla="*/ 871874 w 1822421"/>
              <a:gd name="connsiteY100" fmla="*/ 155306 h 203262"/>
              <a:gd name="connsiteX101" fmla="*/ 871874 w 1822421"/>
              <a:gd name="connsiteY101" fmla="*/ 92990 h 203262"/>
              <a:gd name="connsiteX102" fmla="*/ 849606 w 1822421"/>
              <a:gd name="connsiteY102" fmla="*/ 70316 h 203262"/>
              <a:gd name="connsiteX103" fmla="*/ 826882 w 1822421"/>
              <a:gd name="connsiteY103" fmla="*/ 92990 h 203262"/>
              <a:gd name="connsiteX104" fmla="*/ 826882 w 1822421"/>
              <a:gd name="connsiteY104" fmla="*/ 155323 h 203262"/>
              <a:gd name="connsiteX105" fmla="*/ 805630 w 1822421"/>
              <a:gd name="connsiteY105" fmla="*/ 155323 h 203262"/>
              <a:gd name="connsiteX106" fmla="*/ 725027 w 1822421"/>
              <a:gd name="connsiteY106" fmla="*/ 72450 h 203262"/>
              <a:gd name="connsiteX107" fmla="*/ 725027 w 1822421"/>
              <a:gd name="connsiteY107" fmla="*/ 51876 h 203262"/>
              <a:gd name="connsiteX108" fmla="*/ 735542 w 1822421"/>
              <a:gd name="connsiteY108" fmla="*/ 51876 h 203262"/>
              <a:gd name="connsiteX109" fmla="*/ 743162 w 1822421"/>
              <a:gd name="connsiteY109" fmla="*/ 44256 h 203262"/>
              <a:gd name="connsiteX110" fmla="*/ 743162 w 1822421"/>
              <a:gd name="connsiteY110" fmla="*/ 29778 h 203262"/>
              <a:gd name="connsiteX111" fmla="*/ 764346 w 1822421"/>
              <a:gd name="connsiteY111" fmla="*/ 29778 h 203262"/>
              <a:gd name="connsiteX112" fmla="*/ 764346 w 1822421"/>
              <a:gd name="connsiteY112" fmla="*/ 51876 h 203262"/>
              <a:gd name="connsiteX113" fmla="*/ 786512 w 1822421"/>
              <a:gd name="connsiteY113" fmla="*/ 51876 h 203262"/>
              <a:gd name="connsiteX114" fmla="*/ 786512 w 1822421"/>
              <a:gd name="connsiteY114" fmla="*/ 72450 h 203262"/>
              <a:gd name="connsiteX115" fmla="*/ 764346 w 1822421"/>
              <a:gd name="connsiteY115" fmla="*/ 72450 h 203262"/>
              <a:gd name="connsiteX116" fmla="*/ 764346 w 1822421"/>
              <a:gd name="connsiteY116" fmla="*/ 125096 h 203262"/>
              <a:gd name="connsiteX117" fmla="*/ 775319 w 1822421"/>
              <a:gd name="connsiteY117" fmla="*/ 136340 h 203262"/>
              <a:gd name="connsiteX118" fmla="*/ 787782 w 1822421"/>
              <a:gd name="connsiteY118" fmla="*/ 135155 h 203262"/>
              <a:gd name="connsiteX119" fmla="*/ 787782 w 1822421"/>
              <a:gd name="connsiteY119" fmla="*/ 154408 h 203262"/>
              <a:gd name="connsiteX120" fmla="*/ 773270 w 1822421"/>
              <a:gd name="connsiteY120" fmla="*/ 156322 h 203262"/>
              <a:gd name="connsiteX121" fmla="*/ 743179 w 1822421"/>
              <a:gd name="connsiteY121" fmla="*/ 126044 h 203262"/>
              <a:gd name="connsiteX122" fmla="*/ 743179 w 1822421"/>
              <a:gd name="connsiteY122" fmla="*/ 72450 h 203262"/>
              <a:gd name="connsiteX123" fmla="*/ 725043 w 1822421"/>
              <a:gd name="connsiteY123" fmla="*/ 72450 h 203262"/>
              <a:gd name="connsiteX124" fmla="*/ 551543 w 1822421"/>
              <a:gd name="connsiteY124" fmla="*/ 51876 h 203262"/>
              <a:gd name="connsiteX125" fmla="*/ 527938 w 1822421"/>
              <a:gd name="connsiteY125" fmla="*/ 51876 h 203262"/>
              <a:gd name="connsiteX126" fmla="*/ 565039 w 1822421"/>
              <a:gd name="connsiteY126" fmla="*/ 155272 h 203262"/>
              <a:gd name="connsiteX127" fmla="*/ 584089 w 1822421"/>
              <a:gd name="connsiteY127" fmla="*/ 155272 h 203262"/>
              <a:gd name="connsiteX128" fmla="*/ 604985 w 1822421"/>
              <a:gd name="connsiteY128" fmla="*/ 88926 h 203262"/>
              <a:gd name="connsiteX129" fmla="*/ 625949 w 1822421"/>
              <a:gd name="connsiteY129" fmla="*/ 155272 h 203262"/>
              <a:gd name="connsiteX130" fmla="*/ 645067 w 1822421"/>
              <a:gd name="connsiteY130" fmla="*/ 155272 h 203262"/>
              <a:gd name="connsiteX131" fmla="*/ 682117 w 1822421"/>
              <a:gd name="connsiteY131" fmla="*/ 51876 h 203262"/>
              <a:gd name="connsiteX132" fmla="*/ 658698 w 1822421"/>
              <a:gd name="connsiteY132" fmla="*/ 51876 h 203262"/>
              <a:gd name="connsiteX133" fmla="*/ 635685 w 1822421"/>
              <a:gd name="connsiteY133" fmla="*/ 118424 h 203262"/>
              <a:gd name="connsiteX134" fmla="*/ 614417 w 1822421"/>
              <a:gd name="connsiteY134" fmla="*/ 51876 h 203262"/>
              <a:gd name="connsiteX135" fmla="*/ 595384 w 1822421"/>
              <a:gd name="connsiteY135" fmla="*/ 51876 h 203262"/>
              <a:gd name="connsiteX136" fmla="*/ 574352 w 1822421"/>
              <a:gd name="connsiteY136" fmla="*/ 118882 h 203262"/>
              <a:gd name="connsiteX137" fmla="*/ 551526 w 1822421"/>
              <a:gd name="connsiteY137" fmla="*/ 51876 h 203262"/>
              <a:gd name="connsiteX138" fmla="*/ 376857 w 1822421"/>
              <a:gd name="connsiteY138" fmla="*/ 104403 h 203262"/>
              <a:gd name="connsiteX139" fmla="*/ 431434 w 1822421"/>
              <a:gd name="connsiteY139" fmla="*/ 157388 h 203262"/>
              <a:gd name="connsiteX140" fmla="*/ 477730 w 1822421"/>
              <a:gd name="connsiteY140" fmla="*/ 128280 h 203262"/>
              <a:gd name="connsiteX141" fmla="*/ 460847 w 1822421"/>
              <a:gd name="connsiteY141" fmla="*/ 118949 h 203262"/>
              <a:gd name="connsiteX142" fmla="*/ 431417 w 1822421"/>
              <a:gd name="connsiteY142" fmla="*/ 137475 h 203262"/>
              <a:gd name="connsiteX143" fmla="*/ 399395 w 1822421"/>
              <a:gd name="connsiteY143" fmla="*/ 111736 h 203262"/>
              <a:gd name="connsiteX144" fmla="*/ 477713 w 1822421"/>
              <a:gd name="connsiteY144" fmla="*/ 111736 h 203262"/>
              <a:gd name="connsiteX145" fmla="*/ 477205 w 1822421"/>
              <a:gd name="connsiteY145" fmla="*/ 85336 h 203262"/>
              <a:gd name="connsiteX146" fmla="*/ 429131 w 1822421"/>
              <a:gd name="connsiteY146" fmla="*/ 49742 h 203262"/>
              <a:gd name="connsiteX147" fmla="*/ 376840 w 1822421"/>
              <a:gd name="connsiteY147" fmla="*/ 104387 h 203262"/>
              <a:gd name="connsiteX148" fmla="*/ 399937 w 1822421"/>
              <a:gd name="connsiteY148" fmla="*/ 91703 h 203262"/>
              <a:gd name="connsiteX149" fmla="*/ 456631 w 1822421"/>
              <a:gd name="connsiteY149" fmla="*/ 91703 h 203262"/>
              <a:gd name="connsiteX150" fmla="*/ 429148 w 1822421"/>
              <a:gd name="connsiteY150" fmla="*/ 69673 h 203262"/>
              <a:gd name="connsiteX151" fmla="*/ 399937 w 1822421"/>
              <a:gd name="connsiteY151" fmla="*/ 91703 h 203262"/>
              <a:gd name="connsiteX152" fmla="*/ 251634 w 1822421"/>
              <a:gd name="connsiteY152" fmla="*/ 104403 h 203262"/>
              <a:gd name="connsiteX153" fmla="*/ 304890 w 1822421"/>
              <a:gd name="connsiteY153" fmla="*/ 157456 h 203262"/>
              <a:gd name="connsiteX154" fmla="*/ 338096 w 1822421"/>
              <a:gd name="connsiteY154" fmla="*/ 146077 h 203262"/>
              <a:gd name="connsiteX155" fmla="*/ 338096 w 1822421"/>
              <a:gd name="connsiteY155" fmla="*/ 155339 h 203262"/>
              <a:gd name="connsiteX156" fmla="*/ 359128 w 1822421"/>
              <a:gd name="connsiteY156" fmla="*/ 155339 h 203262"/>
              <a:gd name="connsiteX157" fmla="*/ 359128 w 1822421"/>
              <a:gd name="connsiteY157" fmla="*/ 12319 h 203262"/>
              <a:gd name="connsiteX158" fmla="*/ 337825 w 1822421"/>
              <a:gd name="connsiteY158" fmla="*/ 12319 h 203262"/>
              <a:gd name="connsiteX159" fmla="*/ 337825 w 1822421"/>
              <a:gd name="connsiteY159" fmla="*/ 61223 h 203262"/>
              <a:gd name="connsiteX160" fmla="*/ 305144 w 1822421"/>
              <a:gd name="connsiteY160" fmla="*/ 49708 h 203262"/>
              <a:gd name="connsiteX161" fmla="*/ 251634 w 1822421"/>
              <a:gd name="connsiteY161" fmla="*/ 104403 h 203262"/>
              <a:gd name="connsiteX162" fmla="*/ 273800 w 1822421"/>
              <a:gd name="connsiteY162" fmla="*/ 103049 h 203262"/>
              <a:gd name="connsiteX163" fmla="*/ 304890 w 1822421"/>
              <a:gd name="connsiteY163" fmla="*/ 136543 h 203262"/>
              <a:gd name="connsiteX164" fmla="*/ 337727 w 1822421"/>
              <a:gd name="connsiteY164" fmla="*/ 105743 h 203262"/>
              <a:gd name="connsiteX165" fmla="*/ 337741 w 1822421"/>
              <a:gd name="connsiteY165" fmla="*/ 104302 h 203262"/>
              <a:gd name="connsiteX166" fmla="*/ 304348 w 1822421"/>
              <a:gd name="connsiteY166" fmla="*/ 70604 h 203262"/>
              <a:gd name="connsiteX167" fmla="*/ 273783 w 1822421"/>
              <a:gd name="connsiteY167" fmla="*/ 103049 h 203262"/>
              <a:gd name="connsiteX168" fmla="*/ 1572311 w 1822421"/>
              <a:gd name="connsiteY168" fmla="*/ 102575 h 203262"/>
              <a:gd name="connsiteX169" fmla="*/ 1519055 w 1822421"/>
              <a:gd name="connsiteY169" fmla="*/ 49522 h 203262"/>
              <a:gd name="connsiteX170" fmla="*/ 1485849 w 1822421"/>
              <a:gd name="connsiteY170" fmla="*/ 60901 h 203262"/>
              <a:gd name="connsiteX171" fmla="*/ 1485849 w 1822421"/>
              <a:gd name="connsiteY171" fmla="*/ 51639 h 203262"/>
              <a:gd name="connsiteX172" fmla="*/ 1464817 w 1822421"/>
              <a:gd name="connsiteY172" fmla="*/ 51639 h 203262"/>
              <a:gd name="connsiteX173" fmla="*/ 1464817 w 1822421"/>
              <a:gd name="connsiteY173" fmla="*/ 190832 h 203262"/>
              <a:gd name="connsiteX174" fmla="*/ 1486120 w 1822421"/>
              <a:gd name="connsiteY174" fmla="*/ 190832 h 203262"/>
              <a:gd name="connsiteX175" fmla="*/ 1486120 w 1822421"/>
              <a:gd name="connsiteY175" fmla="*/ 145755 h 203262"/>
              <a:gd name="connsiteX176" fmla="*/ 1518801 w 1822421"/>
              <a:gd name="connsiteY176" fmla="*/ 157270 h 203262"/>
              <a:gd name="connsiteX177" fmla="*/ 1572311 w 1822421"/>
              <a:gd name="connsiteY177" fmla="*/ 102575 h 203262"/>
              <a:gd name="connsiteX178" fmla="*/ 1550145 w 1822421"/>
              <a:gd name="connsiteY178" fmla="*/ 103929 h 203262"/>
              <a:gd name="connsiteX179" fmla="*/ 1519055 w 1822421"/>
              <a:gd name="connsiteY179" fmla="*/ 70435 h 203262"/>
              <a:gd name="connsiteX180" fmla="*/ 1486218 w 1822421"/>
              <a:gd name="connsiteY180" fmla="*/ 101235 h 203262"/>
              <a:gd name="connsiteX181" fmla="*/ 1486204 w 1822421"/>
              <a:gd name="connsiteY181" fmla="*/ 102676 h 203262"/>
              <a:gd name="connsiteX182" fmla="*/ 1519597 w 1822421"/>
              <a:gd name="connsiteY182" fmla="*/ 136374 h 203262"/>
              <a:gd name="connsiteX183" fmla="*/ 1550145 w 1822421"/>
              <a:gd name="connsiteY183" fmla="*/ 103929 h 203262"/>
              <a:gd name="connsiteX184" fmla="*/ 1735415 w 1822421"/>
              <a:gd name="connsiteY184" fmla="*/ 155746 h 203262"/>
              <a:gd name="connsiteX185" fmla="*/ 1735415 w 1822421"/>
              <a:gd name="connsiteY185" fmla="*/ 51825 h 203262"/>
              <a:gd name="connsiteX186" fmla="*/ 1756649 w 1822421"/>
              <a:gd name="connsiteY186" fmla="*/ 51825 h 203262"/>
              <a:gd name="connsiteX187" fmla="*/ 1756649 w 1822421"/>
              <a:gd name="connsiteY187" fmla="*/ 58294 h 203262"/>
              <a:gd name="connsiteX188" fmla="*/ 1781541 w 1822421"/>
              <a:gd name="connsiteY188" fmla="*/ 50081 h 203262"/>
              <a:gd name="connsiteX189" fmla="*/ 1823147 w 1822421"/>
              <a:gd name="connsiteY189" fmla="*/ 91534 h 203262"/>
              <a:gd name="connsiteX190" fmla="*/ 1823147 w 1822421"/>
              <a:gd name="connsiteY190" fmla="*/ 155746 h 203262"/>
              <a:gd name="connsiteX191" fmla="*/ 1801641 w 1822421"/>
              <a:gd name="connsiteY191" fmla="*/ 155746 h 203262"/>
              <a:gd name="connsiteX192" fmla="*/ 1801641 w 1822421"/>
              <a:gd name="connsiteY192" fmla="*/ 93414 h 203262"/>
              <a:gd name="connsiteX193" fmla="*/ 1779374 w 1822421"/>
              <a:gd name="connsiteY193" fmla="*/ 70740 h 203262"/>
              <a:gd name="connsiteX194" fmla="*/ 1756649 w 1822421"/>
              <a:gd name="connsiteY194" fmla="*/ 93414 h 203262"/>
              <a:gd name="connsiteX195" fmla="*/ 1756649 w 1822421"/>
              <a:gd name="connsiteY195" fmla="*/ 155746 h 203262"/>
              <a:gd name="connsiteX196" fmla="*/ 1735415 w 1822421"/>
              <a:gd name="connsiteY196" fmla="*/ 155746 h 203262"/>
              <a:gd name="connsiteX197" fmla="*/ 1220924 w 1822421"/>
              <a:gd name="connsiteY197" fmla="*/ 155390 h 203262"/>
              <a:gd name="connsiteX198" fmla="*/ 1220924 w 1822421"/>
              <a:gd name="connsiteY198" fmla="*/ 14368 h 203262"/>
              <a:gd name="connsiteX199" fmla="*/ 1239280 w 1822421"/>
              <a:gd name="connsiteY199" fmla="*/ 14368 h 203262"/>
              <a:gd name="connsiteX200" fmla="*/ 1310655 w 1822421"/>
              <a:gd name="connsiteY200" fmla="*/ 112193 h 203262"/>
              <a:gd name="connsiteX201" fmla="*/ 1310655 w 1822421"/>
              <a:gd name="connsiteY201" fmla="*/ 14368 h 203262"/>
              <a:gd name="connsiteX202" fmla="*/ 1333007 w 1822421"/>
              <a:gd name="connsiteY202" fmla="*/ 14368 h 203262"/>
              <a:gd name="connsiteX203" fmla="*/ 1333007 w 1822421"/>
              <a:gd name="connsiteY203" fmla="*/ 155390 h 203262"/>
              <a:gd name="connsiteX204" fmla="*/ 1314482 w 1822421"/>
              <a:gd name="connsiteY204" fmla="*/ 155390 h 203262"/>
              <a:gd name="connsiteX205" fmla="*/ 1243242 w 1822421"/>
              <a:gd name="connsiteY205" fmla="*/ 57244 h 203262"/>
              <a:gd name="connsiteX206" fmla="*/ 1243242 w 1822421"/>
              <a:gd name="connsiteY206" fmla="*/ 155390 h 203262"/>
              <a:gd name="connsiteX207" fmla="*/ 1220907 w 1822421"/>
              <a:gd name="connsiteY207" fmla="*/ 155390 h 203262"/>
              <a:gd name="connsiteX208" fmla="*/ 21728 w 1822421"/>
              <a:gd name="connsiteY208" fmla="*/ 155339 h 203262"/>
              <a:gd name="connsiteX209" fmla="*/ 730 w 1822421"/>
              <a:gd name="connsiteY209" fmla="*/ 155339 h 203262"/>
              <a:gd name="connsiteX210" fmla="*/ 730 w 1822421"/>
              <a:gd name="connsiteY210" fmla="*/ 23732 h 203262"/>
              <a:gd name="connsiteX211" fmla="*/ 17901 w 1822421"/>
              <a:gd name="connsiteY211" fmla="*/ 23732 h 203262"/>
              <a:gd name="connsiteX212" fmla="*/ 63011 w 1822421"/>
              <a:gd name="connsiteY212" fmla="*/ 84642 h 203262"/>
              <a:gd name="connsiteX213" fmla="*/ 107953 w 1822421"/>
              <a:gd name="connsiteY213" fmla="*/ 23817 h 203262"/>
              <a:gd name="connsiteX214" fmla="*/ 125394 w 1822421"/>
              <a:gd name="connsiteY214" fmla="*/ 23817 h 203262"/>
              <a:gd name="connsiteX215" fmla="*/ 125394 w 1822421"/>
              <a:gd name="connsiteY215" fmla="*/ 155323 h 203262"/>
              <a:gd name="connsiteX216" fmla="*/ 104126 w 1822421"/>
              <a:gd name="connsiteY216" fmla="*/ 155323 h 203262"/>
              <a:gd name="connsiteX217" fmla="*/ 104126 w 1822421"/>
              <a:gd name="connsiteY217" fmla="*/ 64119 h 203262"/>
              <a:gd name="connsiteX218" fmla="*/ 63011 w 1822421"/>
              <a:gd name="connsiteY218" fmla="*/ 120101 h 203262"/>
              <a:gd name="connsiteX219" fmla="*/ 21728 w 1822421"/>
              <a:gd name="connsiteY219" fmla="*/ 63780 h 203262"/>
              <a:gd name="connsiteX220" fmla="*/ 21728 w 1822421"/>
              <a:gd name="connsiteY220" fmla="*/ 155339 h 20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1822421" h="203262">
                <a:moveTo>
                  <a:pt x="1038466" y="199502"/>
                </a:moveTo>
                <a:cubicBezTo>
                  <a:pt x="1039323" y="202661"/>
                  <a:pt x="1042580" y="204526"/>
                  <a:pt x="1045738" y="203668"/>
                </a:cubicBezTo>
                <a:cubicBezTo>
                  <a:pt x="1046726" y="203400"/>
                  <a:pt x="1047627" y="202881"/>
                  <a:pt x="1048355" y="202161"/>
                </a:cubicBezTo>
                <a:lnTo>
                  <a:pt x="1136460" y="115105"/>
                </a:lnTo>
                <a:lnTo>
                  <a:pt x="1031760" y="174762"/>
                </a:lnTo>
                <a:lnTo>
                  <a:pt x="1038466" y="199502"/>
                </a:lnTo>
                <a:close/>
                <a:moveTo>
                  <a:pt x="1000941" y="1380"/>
                </a:moveTo>
                <a:cubicBezTo>
                  <a:pt x="998090" y="-228"/>
                  <a:pt x="994475" y="778"/>
                  <a:pt x="992867" y="3629"/>
                </a:cubicBezTo>
                <a:cubicBezTo>
                  <a:pt x="992365" y="4519"/>
                  <a:pt x="992101" y="5523"/>
                  <a:pt x="992102" y="6545"/>
                </a:cubicBezTo>
                <a:lnTo>
                  <a:pt x="992102" y="59225"/>
                </a:lnTo>
                <a:lnTo>
                  <a:pt x="1047576" y="27593"/>
                </a:lnTo>
                <a:lnTo>
                  <a:pt x="1000941" y="1380"/>
                </a:lnTo>
                <a:close/>
                <a:moveTo>
                  <a:pt x="1064069" y="37025"/>
                </a:moveTo>
                <a:lnTo>
                  <a:pt x="992102" y="78021"/>
                </a:lnTo>
                <a:lnTo>
                  <a:pt x="992102" y="119423"/>
                </a:lnTo>
                <a:lnTo>
                  <a:pt x="1100324" y="57718"/>
                </a:lnTo>
                <a:lnTo>
                  <a:pt x="1064069" y="37025"/>
                </a:lnTo>
                <a:close/>
                <a:moveTo>
                  <a:pt x="1143792" y="92956"/>
                </a:moveTo>
                <a:cubicBezTo>
                  <a:pt x="1146640" y="91343"/>
                  <a:pt x="1147640" y="87726"/>
                  <a:pt x="1146026" y="84878"/>
                </a:cubicBezTo>
                <a:cubicBezTo>
                  <a:pt x="1145497" y="83945"/>
                  <a:pt x="1144725" y="83173"/>
                  <a:pt x="1143792" y="82644"/>
                </a:cubicBezTo>
                <a:lnTo>
                  <a:pt x="1116834" y="67404"/>
                </a:lnTo>
                <a:lnTo>
                  <a:pt x="992119" y="138508"/>
                </a:lnTo>
                <a:lnTo>
                  <a:pt x="992119" y="168683"/>
                </a:lnTo>
                <a:cubicBezTo>
                  <a:pt x="992112" y="171956"/>
                  <a:pt x="994759" y="174615"/>
                  <a:pt x="998033" y="174622"/>
                </a:cubicBezTo>
                <a:cubicBezTo>
                  <a:pt x="999064" y="174625"/>
                  <a:pt x="1000078" y="174358"/>
                  <a:pt x="1000975" y="173848"/>
                </a:cubicBezTo>
                <a:lnTo>
                  <a:pt x="1143809" y="92956"/>
                </a:lnTo>
                <a:close/>
                <a:moveTo>
                  <a:pt x="687248" y="26035"/>
                </a:moveTo>
                <a:cubicBezTo>
                  <a:pt x="687248" y="18703"/>
                  <a:pt x="693259" y="12776"/>
                  <a:pt x="700659" y="12776"/>
                </a:cubicBezTo>
                <a:cubicBezTo>
                  <a:pt x="708059" y="12776"/>
                  <a:pt x="714071" y="18703"/>
                  <a:pt x="714071" y="26035"/>
                </a:cubicBezTo>
                <a:cubicBezTo>
                  <a:pt x="714071" y="33367"/>
                  <a:pt x="708059" y="39294"/>
                  <a:pt x="700659" y="39294"/>
                </a:cubicBezTo>
                <a:cubicBezTo>
                  <a:pt x="693259" y="39294"/>
                  <a:pt x="687248" y="33367"/>
                  <a:pt x="687248" y="26035"/>
                </a:cubicBezTo>
                <a:close/>
                <a:moveTo>
                  <a:pt x="1689220" y="26035"/>
                </a:moveTo>
                <a:cubicBezTo>
                  <a:pt x="1689220" y="18703"/>
                  <a:pt x="1695231" y="12776"/>
                  <a:pt x="1702631" y="12776"/>
                </a:cubicBezTo>
                <a:cubicBezTo>
                  <a:pt x="1710031" y="12776"/>
                  <a:pt x="1716043" y="18703"/>
                  <a:pt x="1716043" y="26035"/>
                </a:cubicBezTo>
                <a:cubicBezTo>
                  <a:pt x="1716043" y="33367"/>
                  <a:pt x="1710031" y="39294"/>
                  <a:pt x="1702631" y="39294"/>
                </a:cubicBezTo>
                <a:cubicBezTo>
                  <a:pt x="1695231" y="39294"/>
                  <a:pt x="1689220" y="33367"/>
                  <a:pt x="1689220" y="26035"/>
                </a:cubicBezTo>
                <a:close/>
                <a:moveTo>
                  <a:pt x="233769" y="155339"/>
                </a:moveTo>
                <a:lnTo>
                  <a:pt x="212263" y="155339"/>
                </a:lnTo>
                <a:lnTo>
                  <a:pt x="212263" y="147093"/>
                </a:lnTo>
                <a:cubicBezTo>
                  <a:pt x="207590" y="150496"/>
                  <a:pt x="197633" y="157405"/>
                  <a:pt x="180411" y="157405"/>
                </a:cubicBezTo>
                <a:cubicBezTo>
                  <a:pt x="160057" y="157405"/>
                  <a:pt x="141905" y="143960"/>
                  <a:pt x="144224" y="122218"/>
                </a:cubicBezTo>
                <a:cubicBezTo>
                  <a:pt x="146223" y="103489"/>
                  <a:pt x="163749" y="95395"/>
                  <a:pt x="175518" y="92973"/>
                </a:cubicBezTo>
                <a:lnTo>
                  <a:pt x="212263" y="87131"/>
                </a:lnTo>
                <a:cubicBezTo>
                  <a:pt x="212263" y="78004"/>
                  <a:pt x="207353" y="70943"/>
                  <a:pt x="194246" y="70096"/>
                </a:cubicBezTo>
                <a:cubicBezTo>
                  <a:pt x="181140" y="69250"/>
                  <a:pt x="173757" y="75261"/>
                  <a:pt x="167644" y="87318"/>
                </a:cubicBezTo>
                <a:lnTo>
                  <a:pt x="148610" y="77073"/>
                </a:lnTo>
                <a:cubicBezTo>
                  <a:pt x="169235" y="32521"/>
                  <a:pt x="233769" y="47202"/>
                  <a:pt x="233769" y="84083"/>
                </a:cubicBezTo>
                <a:lnTo>
                  <a:pt x="233769" y="155323"/>
                </a:lnTo>
                <a:close/>
                <a:moveTo>
                  <a:pt x="212263" y="106910"/>
                </a:moveTo>
                <a:cubicBezTo>
                  <a:pt x="212365" y="113615"/>
                  <a:pt x="211213" y="125740"/>
                  <a:pt x="198395" y="133834"/>
                </a:cubicBezTo>
                <a:cubicBezTo>
                  <a:pt x="188455" y="140099"/>
                  <a:pt x="167220" y="138897"/>
                  <a:pt x="166170" y="127145"/>
                </a:cubicBezTo>
                <a:cubicBezTo>
                  <a:pt x="165341" y="117747"/>
                  <a:pt x="173977" y="113751"/>
                  <a:pt x="181512" y="111939"/>
                </a:cubicBezTo>
                <a:lnTo>
                  <a:pt x="212263" y="106910"/>
                </a:lnTo>
                <a:close/>
                <a:moveTo>
                  <a:pt x="1442685" y="155339"/>
                </a:moveTo>
                <a:lnTo>
                  <a:pt x="1421180" y="155339"/>
                </a:lnTo>
                <a:lnTo>
                  <a:pt x="1421180" y="147093"/>
                </a:lnTo>
                <a:cubicBezTo>
                  <a:pt x="1416506" y="150496"/>
                  <a:pt x="1406549" y="157405"/>
                  <a:pt x="1389328" y="157405"/>
                </a:cubicBezTo>
                <a:cubicBezTo>
                  <a:pt x="1368974" y="157405"/>
                  <a:pt x="1350821" y="143960"/>
                  <a:pt x="1353141" y="122218"/>
                </a:cubicBezTo>
                <a:cubicBezTo>
                  <a:pt x="1355139" y="103489"/>
                  <a:pt x="1372665" y="95395"/>
                  <a:pt x="1384434" y="92973"/>
                </a:cubicBezTo>
                <a:lnTo>
                  <a:pt x="1421180" y="87131"/>
                </a:lnTo>
                <a:cubicBezTo>
                  <a:pt x="1421180" y="78004"/>
                  <a:pt x="1416269" y="70943"/>
                  <a:pt x="1403162" y="70096"/>
                </a:cubicBezTo>
                <a:cubicBezTo>
                  <a:pt x="1390056" y="69250"/>
                  <a:pt x="1382673" y="75261"/>
                  <a:pt x="1376560" y="87318"/>
                </a:cubicBezTo>
                <a:lnTo>
                  <a:pt x="1357527" y="77073"/>
                </a:lnTo>
                <a:cubicBezTo>
                  <a:pt x="1378152" y="32521"/>
                  <a:pt x="1442685" y="47202"/>
                  <a:pt x="1442685" y="84083"/>
                </a:cubicBezTo>
                <a:lnTo>
                  <a:pt x="1442685" y="155323"/>
                </a:lnTo>
                <a:close/>
                <a:moveTo>
                  <a:pt x="1421180" y="106910"/>
                </a:moveTo>
                <a:cubicBezTo>
                  <a:pt x="1421281" y="113615"/>
                  <a:pt x="1420130" y="125740"/>
                  <a:pt x="1407294" y="133834"/>
                </a:cubicBezTo>
                <a:cubicBezTo>
                  <a:pt x="1397354" y="140099"/>
                  <a:pt x="1376120" y="138897"/>
                  <a:pt x="1375070" y="127145"/>
                </a:cubicBezTo>
                <a:cubicBezTo>
                  <a:pt x="1374240" y="117747"/>
                  <a:pt x="1382876" y="113751"/>
                  <a:pt x="1390412" y="111939"/>
                </a:cubicBezTo>
                <a:lnTo>
                  <a:pt x="1421163" y="106910"/>
                </a:lnTo>
                <a:close/>
                <a:moveTo>
                  <a:pt x="1611038" y="155339"/>
                </a:moveTo>
                <a:lnTo>
                  <a:pt x="1589939" y="155339"/>
                </a:lnTo>
                <a:lnTo>
                  <a:pt x="1589939" y="12251"/>
                </a:lnTo>
                <a:lnTo>
                  <a:pt x="1611038" y="12251"/>
                </a:lnTo>
                <a:lnTo>
                  <a:pt x="1611038" y="95141"/>
                </a:lnTo>
                <a:lnTo>
                  <a:pt x="1656420" y="51808"/>
                </a:lnTo>
                <a:lnTo>
                  <a:pt x="1685850" y="51808"/>
                </a:lnTo>
                <a:lnTo>
                  <a:pt x="1641264" y="94734"/>
                </a:lnTo>
                <a:lnTo>
                  <a:pt x="1687239" y="155323"/>
                </a:lnTo>
                <a:lnTo>
                  <a:pt x="1660890" y="155323"/>
                </a:lnTo>
                <a:lnTo>
                  <a:pt x="1625719" y="109484"/>
                </a:lnTo>
                <a:lnTo>
                  <a:pt x="1611038" y="123775"/>
                </a:lnTo>
                <a:lnTo>
                  <a:pt x="1611038" y="155323"/>
                </a:lnTo>
                <a:close/>
                <a:moveTo>
                  <a:pt x="1713537" y="51808"/>
                </a:moveTo>
                <a:lnTo>
                  <a:pt x="1692285" y="51808"/>
                </a:lnTo>
                <a:lnTo>
                  <a:pt x="1692285" y="155323"/>
                </a:lnTo>
                <a:lnTo>
                  <a:pt x="1713537" y="155323"/>
                </a:lnTo>
                <a:lnTo>
                  <a:pt x="1713537" y="51808"/>
                </a:lnTo>
                <a:close/>
                <a:moveTo>
                  <a:pt x="711073" y="51808"/>
                </a:moveTo>
                <a:lnTo>
                  <a:pt x="689822" y="51808"/>
                </a:lnTo>
                <a:lnTo>
                  <a:pt x="689822" y="155323"/>
                </a:lnTo>
                <a:lnTo>
                  <a:pt x="711073" y="155323"/>
                </a:lnTo>
                <a:lnTo>
                  <a:pt x="711073" y="51808"/>
                </a:lnTo>
                <a:close/>
                <a:moveTo>
                  <a:pt x="805630" y="155323"/>
                </a:moveTo>
                <a:lnTo>
                  <a:pt x="805630" y="12218"/>
                </a:lnTo>
                <a:lnTo>
                  <a:pt x="826882" y="12218"/>
                </a:lnTo>
                <a:lnTo>
                  <a:pt x="826882" y="57853"/>
                </a:lnTo>
                <a:cubicBezTo>
                  <a:pt x="832995" y="51994"/>
                  <a:pt x="843815" y="49641"/>
                  <a:pt x="851774" y="49641"/>
                </a:cubicBezTo>
                <a:cubicBezTo>
                  <a:pt x="876361" y="49641"/>
                  <a:pt x="893718" y="67963"/>
                  <a:pt x="893379" y="91094"/>
                </a:cubicBezTo>
                <a:lnTo>
                  <a:pt x="893379" y="155306"/>
                </a:lnTo>
                <a:lnTo>
                  <a:pt x="871874" y="155306"/>
                </a:lnTo>
                <a:lnTo>
                  <a:pt x="871874" y="92990"/>
                </a:lnTo>
                <a:cubicBezTo>
                  <a:pt x="871874" y="86081"/>
                  <a:pt x="868250" y="70316"/>
                  <a:pt x="849606" y="70316"/>
                </a:cubicBezTo>
                <a:cubicBezTo>
                  <a:pt x="833215" y="70316"/>
                  <a:pt x="826882" y="83118"/>
                  <a:pt x="826882" y="92990"/>
                </a:cubicBezTo>
                <a:lnTo>
                  <a:pt x="826882" y="155323"/>
                </a:lnTo>
                <a:lnTo>
                  <a:pt x="805630" y="155323"/>
                </a:lnTo>
                <a:close/>
                <a:moveTo>
                  <a:pt x="725027" y="72450"/>
                </a:moveTo>
                <a:lnTo>
                  <a:pt x="725027" y="51876"/>
                </a:lnTo>
                <a:lnTo>
                  <a:pt x="735542" y="51876"/>
                </a:lnTo>
                <a:cubicBezTo>
                  <a:pt x="739751" y="51876"/>
                  <a:pt x="743162" y="48464"/>
                  <a:pt x="743162" y="44256"/>
                </a:cubicBezTo>
                <a:lnTo>
                  <a:pt x="743162" y="29778"/>
                </a:lnTo>
                <a:lnTo>
                  <a:pt x="764346" y="29778"/>
                </a:lnTo>
                <a:lnTo>
                  <a:pt x="764346" y="51876"/>
                </a:lnTo>
                <a:lnTo>
                  <a:pt x="786512" y="51876"/>
                </a:lnTo>
                <a:lnTo>
                  <a:pt x="786512" y="72450"/>
                </a:lnTo>
                <a:lnTo>
                  <a:pt x="764346" y="72450"/>
                </a:lnTo>
                <a:lnTo>
                  <a:pt x="764346" y="125096"/>
                </a:lnTo>
                <a:cubicBezTo>
                  <a:pt x="764346" y="130058"/>
                  <a:pt x="766124" y="136340"/>
                  <a:pt x="775319" y="136340"/>
                </a:cubicBezTo>
                <a:cubicBezTo>
                  <a:pt x="781500" y="136340"/>
                  <a:pt x="784311" y="135747"/>
                  <a:pt x="787782" y="135155"/>
                </a:cubicBezTo>
                <a:lnTo>
                  <a:pt x="787782" y="154408"/>
                </a:lnTo>
                <a:cubicBezTo>
                  <a:pt x="787782" y="154408"/>
                  <a:pt x="781669" y="156322"/>
                  <a:pt x="773270" y="156322"/>
                </a:cubicBezTo>
                <a:cubicBezTo>
                  <a:pt x="749597" y="156322"/>
                  <a:pt x="743179" y="138524"/>
                  <a:pt x="743179" y="126044"/>
                </a:cubicBezTo>
                <a:lnTo>
                  <a:pt x="743179" y="72450"/>
                </a:lnTo>
                <a:lnTo>
                  <a:pt x="725043" y="72450"/>
                </a:lnTo>
                <a:close/>
                <a:moveTo>
                  <a:pt x="551543" y="51876"/>
                </a:moveTo>
                <a:lnTo>
                  <a:pt x="527938" y="51876"/>
                </a:lnTo>
                <a:lnTo>
                  <a:pt x="565039" y="155272"/>
                </a:lnTo>
                <a:lnTo>
                  <a:pt x="584089" y="155272"/>
                </a:lnTo>
                <a:lnTo>
                  <a:pt x="604985" y="88926"/>
                </a:lnTo>
                <a:lnTo>
                  <a:pt x="625949" y="155272"/>
                </a:lnTo>
                <a:lnTo>
                  <a:pt x="645067" y="155272"/>
                </a:lnTo>
                <a:lnTo>
                  <a:pt x="682117" y="51876"/>
                </a:lnTo>
                <a:lnTo>
                  <a:pt x="658698" y="51876"/>
                </a:lnTo>
                <a:lnTo>
                  <a:pt x="635685" y="118424"/>
                </a:lnTo>
                <a:lnTo>
                  <a:pt x="614417" y="51876"/>
                </a:lnTo>
                <a:lnTo>
                  <a:pt x="595384" y="51876"/>
                </a:lnTo>
                <a:lnTo>
                  <a:pt x="574352" y="118882"/>
                </a:lnTo>
                <a:lnTo>
                  <a:pt x="551526" y="51876"/>
                </a:lnTo>
                <a:close/>
                <a:moveTo>
                  <a:pt x="376857" y="104403"/>
                </a:moveTo>
                <a:cubicBezTo>
                  <a:pt x="376518" y="130921"/>
                  <a:pt x="396957" y="157388"/>
                  <a:pt x="431434" y="157388"/>
                </a:cubicBezTo>
                <a:cubicBezTo>
                  <a:pt x="457951" y="157388"/>
                  <a:pt x="471786" y="141843"/>
                  <a:pt x="477730" y="128280"/>
                </a:cubicBezTo>
                <a:lnTo>
                  <a:pt x="460847" y="118949"/>
                </a:lnTo>
                <a:cubicBezTo>
                  <a:pt x="455513" y="125706"/>
                  <a:pt x="447283" y="137475"/>
                  <a:pt x="431417" y="137475"/>
                </a:cubicBezTo>
                <a:cubicBezTo>
                  <a:pt x="412028" y="137475"/>
                  <a:pt x="400513" y="124250"/>
                  <a:pt x="399395" y="111736"/>
                </a:cubicBezTo>
                <a:lnTo>
                  <a:pt x="477713" y="111736"/>
                </a:lnTo>
                <a:cubicBezTo>
                  <a:pt x="478966" y="106927"/>
                  <a:pt x="480219" y="94887"/>
                  <a:pt x="477205" y="85336"/>
                </a:cubicBezTo>
                <a:cubicBezTo>
                  <a:pt x="471515" y="67319"/>
                  <a:pt x="456529" y="49742"/>
                  <a:pt x="429131" y="49742"/>
                </a:cubicBezTo>
                <a:cubicBezTo>
                  <a:pt x="401732" y="49742"/>
                  <a:pt x="376840" y="69250"/>
                  <a:pt x="376840" y="104387"/>
                </a:cubicBezTo>
                <a:close/>
                <a:moveTo>
                  <a:pt x="399937" y="91703"/>
                </a:moveTo>
                <a:lnTo>
                  <a:pt x="456631" y="91703"/>
                </a:lnTo>
                <a:cubicBezTo>
                  <a:pt x="455699" y="84422"/>
                  <a:pt x="447046" y="69673"/>
                  <a:pt x="429148" y="69673"/>
                </a:cubicBezTo>
                <a:cubicBezTo>
                  <a:pt x="415577" y="69649"/>
                  <a:pt x="403645" y="78649"/>
                  <a:pt x="399937" y="91703"/>
                </a:cubicBezTo>
                <a:close/>
                <a:moveTo>
                  <a:pt x="251634" y="104403"/>
                </a:moveTo>
                <a:cubicBezTo>
                  <a:pt x="252277" y="134173"/>
                  <a:pt x="273258" y="157456"/>
                  <a:pt x="304890" y="157456"/>
                </a:cubicBezTo>
                <a:cubicBezTo>
                  <a:pt x="323076" y="157456"/>
                  <a:pt x="334066" y="149379"/>
                  <a:pt x="338096" y="146077"/>
                </a:cubicBezTo>
                <a:lnTo>
                  <a:pt x="338096" y="155339"/>
                </a:lnTo>
                <a:lnTo>
                  <a:pt x="359128" y="155339"/>
                </a:lnTo>
                <a:lnTo>
                  <a:pt x="359128" y="12319"/>
                </a:lnTo>
                <a:lnTo>
                  <a:pt x="337825" y="12319"/>
                </a:lnTo>
                <a:lnTo>
                  <a:pt x="337825" y="61223"/>
                </a:lnTo>
                <a:cubicBezTo>
                  <a:pt x="330815" y="55127"/>
                  <a:pt x="319842" y="49708"/>
                  <a:pt x="305144" y="49708"/>
                </a:cubicBezTo>
                <a:cubicBezTo>
                  <a:pt x="272801" y="49708"/>
                  <a:pt x="250990" y="74651"/>
                  <a:pt x="251634" y="104403"/>
                </a:cubicBezTo>
                <a:close/>
                <a:moveTo>
                  <a:pt x="273800" y="103049"/>
                </a:moveTo>
                <a:cubicBezTo>
                  <a:pt x="273800" y="121997"/>
                  <a:pt x="286043" y="136543"/>
                  <a:pt x="304890" y="136543"/>
                </a:cubicBezTo>
                <a:cubicBezTo>
                  <a:pt x="322462" y="137106"/>
                  <a:pt x="337164" y="123316"/>
                  <a:pt x="337727" y="105743"/>
                </a:cubicBezTo>
                <a:cubicBezTo>
                  <a:pt x="337742" y="105263"/>
                  <a:pt x="337747" y="104782"/>
                  <a:pt x="337741" y="104302"/>
                </a:cubicBezTo>
                <a:cubicBezTo>
                  <a:pt x="337741" y="81086"/>
                  <a:pt x="320621" y="70604"/>
                  <a:pt x="304348" y="70604"/>
                </a:cubicBezTo>
                <a:cubicBezTo>
                  <a:pt x="288075" y="70604"/>
                  <a:pt x="273783" y="84117"/>
                  <a:pt x="273783" y="103049"/>
                </a:cubicBezTo>
                <a:close/>
                <a:moveTo>
                  <a:pt x="1572311" y="102575"/>
                </a:moveTo>
                <a:cubicBezTo>
                  <a:pt x="1571668" y="72806"/>
                  <a:pt x="1550687" y="49522"/>
                  <a:pt x="1519055" y="49522"/>
                </a:cubicBezTo>
                <a:cubicBezTo>
                  <a:pt x="1500869" y="49522"/>
                  <a:pt x="1489879" y="57599"/>
                  <a:pt x="1485849" y="60901"/>
                </a:cubicBezTo>
                <a:lnTo>
                  <a:pt x="1485849" y="51639"/>
                </a:lnTo>
                <a:lnTo>
                  <a:pt x="1464817" y="51639"/>
                </a:lnTo>
                <a:lnTo>
                  <a:pt x="1464817" y="190832"/>
                </a:lnTo>
                <a:lnTo>
                  <a:pt x="1486120" y="190832"/>
                </a:lnTo>
                <a:lnTo>
                  <a:pt x="1486120" y="145755"/>
                </a:lnTo>
                <a:cubicBezTo>
                  <a:pt x="1493130" y="151851"/>
                  <a:pt x="1504120" y="157270"/>
                  <a:pt x="1518801" y="157270"/>
                </a:cubicBezTo>
                <a:cubicBezTo>
                  <a:pt x="1551144" y="157270"/>
                  <a:pt x="1572955" y="132327"/>
                  <a:pt x="1572311" y="102575"/>
                </a:cubicBezTo>
                <a:close/>
                <a:moveTo>
                  <a:pt x="1550145" y="103929"/>
                </a:moveTo>
                <a:cubicBezTo>
                  <a:pt x="1550145" y="84981"/>
                  <a:pt x="1537902" y="70435"/>
                  <a:pt x="1519055" y="70435"/>
                </a:cubicBezTo>
                <a:cubicBezTo>
                  <a:pt x="1501482" y="69872"/>
                  <a:pt x="1486780" y="83662"/>
                  <a:pt x="1486218" y="101235"/>
                </a:cubicBezTo>
                <a:cubicBezTo>
                  <a:pt x="1486202" y="101715"/>
                  <a:pt x="1486198" y="102196"/>
                  <a:pt x="1486204" y="102676"/>
                </a:cubicBezTo>
                <a:cubicBezTo>
                  <a:pt x="1486204" y="125892"/>
                  <a:pt x="1503324" y="136374"/>
                  <a:pt x="1519597" y="136374"/>
                </a:cubicBezTo>
                <a:cubicBezTo>
                  <a:pt x="1535870" y="136374"/>
                  <a:pt x="1550145" y="122861"/>
                  <a:pt x="1550145" y="103929"/>
                </a:cubicBezTo>
                <a:close/>
                <a:moveTo>
                  <a:pt x="1735415" y="155746"/>
                </a:moveTo>
                <a:lnTo>
                  <a:pt x="1735415" y="51825"/>
                </a:lnTo>
                <a:lnTo>
                  <a:pt x="1756649" y="51825"/>
                </a:lnTo>
                <a:lnTo>
                  <a:pt x="1756649" y="58294"/>
                </a:lnTo>
                <a:cubicBezTo>
                  <a:pt x="1762762" y="52435"/>
                  <a:pt x="1773583" y="50081"/>
                  <a:pt x="1781541" y="50081"/>
                </a:cubicBezTo>
                <a:cubicBezTo>
                  <a:pt x="1806129" y="50081"/>
                  <a:pt x="1823486" y="68403"/>
                  <a:pt x="1823147" y="91534"/>
                </a:cubicBezTo>
                <a:lnTo>
                  <a:pt x="1823147" y="155746"/>
                </a:lnTo>
                <a:lnTo>
                  <a:pt x="1801641" y="155746"/>
                </a:lnTo>
                <a:lnTo>
                  <a:pt x="1801641" y="93414"/>
                </a:lnTo>
                <a:cubicBezTo>
                  <a:pt x="1801641" y="86505"/>
                  <a:pt x="1798018" y="70740"/>
                  <a:pt x="1779374" y="70740"/>
                </a:cubicBezTo>
                <a:cubicBezTo>
                  <a:pt x="1762965" y="70740"/>
                  <a:pt x="1756649" y="83541"/>
                  <a:pt x="1756649" y="93414"/>
                </a:cubicBezTo>
                <a:lnTo>
                  <a:pt x="1756649" y="155746"/>
                </a:lnTo>
                <a:lnTo>
                  <a:pt x="1735415" y="155746"/>
                </a:lnTo>
                <a:close/>
                <a:moveTo>
                  <a:pt x="1220924" y="155390"/>
                </a:moveTo>
                <a:lnTo>
                  <a:pt x="1220924" y="14368"/>
                </a:lnTo>
                <a:lnTo>
                  <a:pt x="1239280" y="14368"/>
                </a:lnTo>
                <a:lnTo>
                  <a:pt x="1310655" y="112193"/>
                </a:lnTo>
                <a:lnTo>
                  <a:pt x="1310655" y="14368"/>
                </a:lnTo>
                <a:lnTo>
                  <a:pt x="1333007" y="14368"/>
                </a:lnTo>
                <a:lnTo>
                  <a:pt x="1333007" y="155390"/>
                </a:lnTo>
                <a:lnTo>
                  <a:pt x="1314482" y="155390"/>
                </a:lnTo>
                <a:lnTo>
                  <a:pt x="1243242" y="57244"/>
                </a:lnTo>
                <a:lnTo>
                  <a:pt x="1243242" y="155390"/>
                </a:lnTo>
                <a:lnTo>
                  <a:pt x="1220907" y="155390"/>
                </a:lnTo>
                <a:close/>
                <a:moveTo>
                  <a:pt x="21728" y="155339"/>
                </a:moveTo>
                <a:lnTo>
                  <a:pt x="730" y="155339"/>
                </a:lnTo>
                <a:lnTo>
                  <a:pt x="730" y="23732"/>
                </a:lnTo>
                <a:lnTo>
                  <a:pt x="17901" y="23732"/>
                </a:lnTo>
                <a:lnTo>
                  <a:pt x="63011" y="84642"/>
                </a:lnTo>
                <a:lnTo>
                  <a:pt x="107953" y="23817"/>
                </a:lnTo>
                <a:lnTo>
                  <a:pt x="125394" y="23817"/>
                </a:lnTo>
                <a:lnTo>
                  <a:pt x="125394" y="155323"/>
                </a:lnTo>
                <a:lnTo>
                  <a:pt x="104126" y="155323"/>
                </a:lnTo>
                <a:lnTo>
                  <a:pt x="104126" y="64119"/>
                </a:lnTo>
                <a:lnTo>
                  <a:pt x="63011" y="120101"/>
                </a:lnTo>
                <a:lnTo>
                  <a:pt x="21728" y="63780"/>
                </a:lnTo>
                <a:lnTo>
                  <a:pt x="21728" y="155339"/>
                </a:lnTo>
                <a:close/>
              </a:path>
            </a:pathLst>
          </a:custGeom>
          <a:noFill/>
          <a:ln w="16927" cap="rnd">
            <a:noFill/>
            <a:prstDash val="solid"/>
            <a:round/>
          </a:ln>
        </p:spPr>
        <p:txBody>
          <a:bodyPr rtlCol="0" anchor="ctr"/>
          <a:lstStyle/>
          <a:p>
            <a:endParaRPr lang="en-US">
              <a:solidFill>
                <a:srgbClr val="451E0E"/>
              </a:solidFill>
            </a:endParaRPr>
          </a:p>
        </p:txBody>
      </p:sp>
      <p:pic>
        <p:nvPicPr>
          <p:cNvPr id="49" name="Picture 48">
            <a:extLst>
              <a:ext uri="{FF2B5EF4-FFF2-40B4-BE49-F238E27FC236}">
                <a16:creationId xmlns:a16="http://schemas.microsoft.com/office/drawing/2014/main" id="{2E97FBDC-863E-21F4-362A-35485C2112D5}"/>
              </a:ext>
            </a:extLst>
          </p:cNvPr>
          <p:cNvPicPr>
            <a:picLocks noChangeAspect="1"/>
          </p:cNvPicPr>
          <p:nvPr/>
        </p:nvPicPr>
        <p:blipFill>
          <a:blip r:embed="rId3">
            <a:duotone>
              <a:schemeClr val="accent6">
                <a:shade val="45000"/>
                <a:satMod val="135000"/>
              </a:schemeClr>
              <a:prstClr val="white"/>
            </a:duotone>
          </a:blip>
          <a:stretch>
            <a:fillRect/>
          </a:stretch>
        </p:blipFill>
        <p:spPr>
          <a:xfrm>
            <a:off x="685800" y="607013"/>
            <a:ext cx="3906543" cy="943190"/>
          </a:xfrm>
          <a:prstGeom prst="rect">
            <a:avLst/>
          </a:prstGeom>
        </p:spPr>
      </p:pic>
      <p:sp>
        <p:nvSpPr>
          <p:cNvPr id="3" name="TextBox 2">
            <a:extLst>
              <a:ext uri="{FF2B5EF4-FFF2-40B4-BE49-F238E27FC236}">
                <a16:creationId xmlns:a16="http://schemas.microsoft.com/office/drawing/2014/main" id="{FB32C937-9249-A8A2-AFBA-9181F285A099}"/>
              </a:ext>
            </a:extLst>
          </p:cNvPr>
          <p:cNvSpPr txBox="1"/>
          <p:nvPr/>
        </p:nvSpPr>
        <p:spPr>
          <a:xfrm>
            <a:off x="1855470" y="2566101"/>
            <a:ext cx="501968" cy="2670048"/>
          </a:xfrm>
          <a:prstGeom prst="roundRect">
            <a:avLst>
              <a:gd name="adj" fmla="val 5657"/>
            </a:avLst>
          </a:prstGeom>
          <a:solidFill>
            <a:srgbClr val="451E0E"/>
          </a:solidFill>
          <a:ln>
            <a:solidFill>
              <a:srgbClr val="451E0E"/>
            </a:solidFill>
          </a:ln>
        </p:spPr>
        <p:txBody>
          <a:bodyPr vert="vert270" wrap="square" anchor="ctr">
            <a:spAutoFit/>
          </a:bodyPr>
          <a:lstStyle/>
          <a:p>
            <a:pPr algn="ctr"/>
            <a:r>
              <a:rPr lang="en-US" sz="2000" b="1" dirty="0">
                <a:ln/>
                <a:solidFill>
                  <a:schemeClr val="bg1"/>
                </a:solidFill>
                <a:latin typeface="+mj-lt"/>
                <a:ea typeface="Roboto"/>
                <a:cs typeface="Roboto"/>
                <a:rtl val="0"/>
              </a:rPr>
              <a:t>Strengths</a:t>
            </a:r>
          </a:p>
        </p:txBody>
      </p:sp>
      <p:sp>
        <p:nvSpPr>
          <p:cNvPr id="110" name="TextBox 109">
            <a:extLst>
              <a:ext uri="{FF2B5EF4-FFF2-40B4-BE49-F238E27FC236}">
                <a16:creationId xmlns:a16="http://schemas.microsoft.com/office/drawing/2014/main" id="{D92A6417-7C69-131B-90D6-BD3F63E55AA3}"/>
              </a:ext>
            </a:extLst>
          </p:cNvPr>
          <p:cNvSpPr txBox="1"/>
          <p:nvPr/>
        </p:nvSpPr>
        <p:spPr>
          <a:xfrm>
            <a:off x="1855470" y="6438900"/>
            <a:ext cx="506730" cy="2660904"/>
          </a:xfrm>
          <a:prstGeom prst="roundRect">
            <a:avLst>
              <a:gd name="adj" fmla="val 5745"/>
            </a:avLst>
          </a:prstGeom>
          <a:solidFill>
            <a:srgbClr val="451E0E"/>
          </a:solidFill>
          <a:ln>
            <a:solidFill>
              <a:srgbClr val="451E0E"/>
            </a:solidFill>
          </a:ln>
        </p:spPr>
        <p:txBody>
          <a:bodyPr vert="vert270" wrap="square" anchor="ctr">
            <a:spAutoFit/>
          </a:bodyPr>
          <a:lstStyle/>
          <a:p>
            <a:pPr algn="ctr"/>
            <a:r>
              <a:rPr lang="en-US" sz="2000" b="1" dirty="0">
                <a:ln/>
                <a:solidFill>
                  <a:schemeClr val="bg1"/>
                </a:solidFill>
                <a:latin typeface="+mj-lt"/>
                <a:ea typeface="Roboto"/>
                <a:cs typeface="Roboto"/>
                <a:rtl val="0"/>
              </a:rPr>
              <a:t>Opportunities</a:t>
            </a:r>
          </a:p>
        </p:txBody>
      </p:sp>
      <p:sp>
        <p:nvSpPr>
          <p:cNvPr id="113" name="TextBox 112">
            <a:extLst>
              <a:ext uri="{FF2B5EF4-FFF2-40B4-BE49-F238E27FC236}">
                <a16:creationId xmlns:a16="http://schemas.microsoft.com/office/drawing/2014/main" id="{0EE90065-FD4C-F390-7188-5288DB517622}"/>
              </a:ext>
            </a:extLst>
          </p:cNvPr>
          <p:cNvSpPr txBox="1"/>
          <p:nvPr/>
        </p:nvSpPr>
        <p:spPr>
          <a:xfrm>
            <a:off x="16154400" y="2564196"/>
            <a:ext cx="506730" cy="2671440"/>
          </a:xfrm>
          <a:prstGeom prst="roundRect">
            <a:avLst>
              <a:gd name="adj" fmla="val 2273"/>
            </a:avLst>
          </a:prstGeom>
          <a:solidFill>
            <a:srgbClr val="451E0E"/>
          </a:solidFill>
          <a:ln>
            <a:solidFill>
              <a:srgbClr val="451E0E"/>
            </a:solidFill>
          </a:ln>
        </p:spPr>
        <p:txBody>
          <a:bodyPr vert="vert270" wrap="square" anchor="ctr">
            <a:spAutoFit/>
          </a:bodyPr>
          <a:lstStyle/>
          <a:p>
            <a:pPr algn="ctr"/>
            <a:r>
              <a:rPr lang="en-US" sz="2000" b="1" dirty="0">
                <a:ln/>
                <a:solidFill>
                  <a:schemeClr val="bg1"/>
                </a:solidFill>
                <a:latin typeface="+mj-lt"/>
                <a:ea typeface="Roboto"/>
                <a:cs typeface="Roboto"/>
                <a:rtl val="0"/>
              </a:rPr>
              <a:t>Weaknesses</a:t>
            </a:r>
          </a:p>
        </p:txBody>
      </p:sp>
      <p:sp>
        <p:nvSpPr>
          <p:cNvPr id="114" name="TextBox 113">
            <a:extLst>
              <a:ext uri="{FF2B5EF4-FFF2-40B4-BE49-F238E27FC236}">
                <a16:creationId xmlns:a16="http://schemas.microsoft.com/office/drawing/2014/main" id="{097B5BF5-65C1-B72F-4D62-4C0BD84C5408}"/>
              </a:ext>
            </a:extLst>
          </p:cNvPr>
          <p:cNvSpPr txBox="1"/>
          <p:nvPr/>
        </p:nvSpPr>
        <p:spPr>
          <a:xfrm>
            <a:off x="16156781" y="6429134"/>
            <a:ext cx="501968" cy="2670048"/>
          </a:xfrm>
          <a:prstGeom prst="roundRect">
            <a:avLst>
              <a:gd name="adj" fmla="val 3865"/>
            </a:avLst>
          </a:prstGeom>
          <a:solidFill>
            <a:srgbClr val="451E0E"/>
          </a:solidFill>
          <a:ln>
            <a:solidFill>
              <a:srgbClr val="451E0E"/>
            </a:solidFill>
          </a:ln>
        </p:spPr>
        <p:txBody>
          <a:bodyPr vert="vert270" wrap="square" anchor="ctr">
            <a:spAutoFit/>
          </a:bodyPr>
          <a:lstStyle/>
          <a:p>
            <a:pPr algn="ctr"/>
            <a:r>
              <a:rPr lang="en-US" sz="2000" b="1" dirty="0">
                <a:ln/>
                <a:solidFill>
                  <a:schemeClr val="bg1"/>
                </a:solidFill>
                <a:latin typeface="+mj-lt"/>
                <a:ea typeface="Roboto"/>
                <a:cs typeface="Roboto"/>
                <a:rtl val="0"/>
              </a:rPr>
              <a:t>Threats</a:t>
            </a:r>
          </a:p>
        </p:txBody>
      </p:sp>
    </p:spTree>
    <p:extLst>
      <p:ext uri="{BB962C8B-B14F-4D97-AF65-F5344CB8AC3E}">
        <p14:creationId xmlns:p14="http://schemas.microsoft.com/office/powerpoint/2010/main" val="3206476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CB34B-AAD7-CE8F-B51D-015737F4D799}"/>
            </a:ext>
          </a:extLst>
        </p:cNvPr>
        <p:cNvGrpSpPr/>
        <p:nvPr/>
      </p:nvGrpSpPr>
      <p:grpSpPr>
        <a:xfrm>
          <a:off x="0" y="0"/>
          <a:ext cx="0" cy="0"/>
          <a:chOff x="0" y="0"/>
          <a:chExt cx="0" cy="0"/>
        </a:xfrm>
      </p:grpSpPr>
      <p:sp>
        <p:nvSpPr>
          <p:cNvPr id="16" name="Freeform 16">
            <a:extLst>
              <a:ext uri="{FF2B5EF4-FFF2-40B4-BE49-F238E27FC236}">
                <a16:creationId xmlns:a16="http://schemas.microsoft.com/office/drawing/2014/main" id="{C9065F70-CED4-BE48-53EF-FCEA7A6AFF36}"/>
              </a:ext>
            </a:extLst>
          </p:cNvPr>
          <p:cNvSpPr/>
          <p:nvPr/>
        </p:nvSpPr>
        <p:spPr>
          <a:xfrm>
            <a:off x="12866781" y="-309874"/>
            <a:ext cx="8198739" cy="8229600"/>
          </a:xfrm>
          <a:custGeom>
            <a:avLst/>
            <a:gdLst/>
            <a:ahLst/>
            <a:cxnLst/>
            <a:rect l="l" t="t" r="r" b="b"/>
            <a:pathLst>
              <a:path w="8198739" h="8229600">
                <a:moveTo>
                  <a:pt x="0" y="0"/>
                </a:moveTo>
                <a:lnTo>
                  <a:pt x="8198739" y="0"/>
                </a:lnTo>
                <a:lnTo>
                  <a:pt x="8198739" y="8229600"/>
                </a:lnTo>
                <a:lnTo>
                  <a:pt x="0" y="8229600"/>
                </a:lnTo>
                <a:lnTo>
                  <a:pt x="0" y="0"/>
                </a:lnTo>
                <a:close/>
              </a:path>
            </a:pathLst>
          </a:custGeom>
          <a:blipFill>
            <a:blip r:embed="rId2"/>
            <a:stretch>
              <a:fillRect/>
            </a:stretch>
          </a:blipFill>
        </p:spPr>
      </p:sp>
      <p:grpSp>
        <p:nvGrpSpPr>
          <p:cNvPr id="10" name="Group 10">
            <a:extLst>
              <a:ext uri="{FF2B5EF4-FFF2-40B4-BE49-F238E27FC236}">
                <a16:creationId xmlns:a16="http://schemas.microsoft.com/office/drawing/2014/main" id="{A082B84F-EDB5-0336-4313-E17D907B97F7}"/>
              </a:ext>
            </a:extLst>
          </p:cNvPr>
          <p:cNvGrpSpPr/>
          <p:nvPr/>
        </p:nvGrpSpPr>
        <p:grpSpPr>
          <a:xfrm>
            <a:off x="12436087" y="-313815"/>
            <a:ext cx="5851913" cy="1102981"/>
            <a:chOff x="0" y="0"/>
            <a:chExt cx="1541245" cy="290497"/>
          </a:xfrm>
          <a:solidFill>
            <a:srgbClr val="451E0E"/>
          </a:solidFill>
        </p:grpSpPr>
        <p:sp>
          <p:nvSpPr>
            <p:cNvPr id="11" name="Freeform 11">
              <a:extLst>
                <a:ext uri="{FF2B5EF4-FFF2-40B4-BE49-F238E27FC236}">
                  <a16:creationId xmlns:a16="http://schemas.microsoft.com/office/drawing/2014/main" id="{6D47488A-904C-B2F8-BCB9-81032E0CD1C6}"/>
                </a:ext>
              </a:extLst>
            </p:cNvPr>
            <p:cNvSpPr/>
            <p:nvPr/>
          </p:nvSpPr>
          <p:spPr>
            <a:xfrm>
              <a:off x="0" y="0"/>
              <a:ext cx="1541244" cy="290497"/>
            </a:xfrm>
            <a:custGeom>
              <a:avLst/>
              <a:gdLst/>
              <a:ahLst/>
              <a:cxnLst/>
              <a:rect l="l" t="t" r="r" b="b"/>
              <a:pathLst>
                <a:path w="1541244" h="290497">
                  <a:moveTo>
                    <a:pt x="0" y="0"/>
                  </a:moveTo>
                  <a:lnTo>
                    <a:pt x="1541244" y="0"/>
                  </a:lnTo>
                  <a:lnTo>
                    <a:pt x="1541244" y="290497"/>
                  </a:lnTo>
                  <a:lnTo>
                    <a:pt x="0" y="290497"/>
                  </a:lnTo>
                  <a:close/>
                </a:path>
              </a:pathLst>
            </a:custGeom>
            <a:grpFill/>
          </p:spPr>
        </p:sp>
        <p:sp>
          <p:nvSpPr>
            <p:cNvPr id="12" name="TextBox 12">
              <a:extLst>
                <a:ext uri="{FF2B5EF4-FFF2-40B4-BE49-F238E27FC236}">
                  <a16:creationId xmlns:a16="http://schemas.microsoft.com/office/drawing/2014/main" id="{BD6A35FA-0CD0-8C0C-DAB5-3C70EEEC1742}"/>
                </a:ext>
              </a:extLst>
            </p:cNvPr>
            <p:cNvSpPr txBox="1"/>
            <p:nvPr/>
          </p:nvSpPr>
          <p:spPr>
            <a:xfrm>
              <a:off x="0" y="-38100"/>
              <a:ext cx="1541245" cy="328597"/>
            </a:xfrm>
            <a:prstGeom prst="rect">
              <a:avLst/>
            </a:prstGeom>
            <a:grpFill/>
          </p:spPr>
          <p:txBody>
            <a:bodyPr lIns="50800" tIns="50800" rIns="50800" bIns="50800" rtlCol="0" anchor="ctr"/>
            <a:lstStyle/>
            <a:p>
              <a:pPr algn="ctr">
                <a:lnSpc>
                  <a:spcPts val="2799"/>
                </a:lnSpc>
              </a:pPr>
              <a:endParaRPr/>
            </a:p>
          </p:txBody>
        </p:sp>
      </p:grpSp>
      <p:grpSp>
        <p:nvGrpSpPr>
          <p:cNvPr id="13" name="Group 13">
            <a:extLst>
              <a:ext uri="{FF2B5EF4-FFF2-40B4-BE49-F238E27FC236}">
                <a16:creationId xmlns:a16="http://schemas.microsoft.com/office/drawing/2014/main" id="{881EC3B7-92DB-6FCA-F917-AD7E30587994}"/>
              </a:ext>
            </a:extLst>
          </p:cNvPr>
          <p:cNvGrpSpPr/>
          <p:nvPr/>
        </p:nvGrpSpPr>
        <p:grpSpPr>
          <a:xfrm>
            <a:off x="-150888" y="9566889"/>
            <a:ext cx="5851913" cy="1102981"/>
            <a:chOff x="0" y="0"/>
            <a:chExt cx="1541245" cy="290497"/>
          </a:xfrm>
        </p:grpSpPr>
        <p:sp>
          <p:nvSpPr>
            <p:cNvPr id="14" name="Freeform 14">
              <a:extLst>
                <a:ext uri="{FF2B5EF4-FFF2-40B4-BE49-F238E27FC236}">
                  <a16:creationId xmlns:a16="http://schemas.microsoft.com/office/drawing/2014/main" id="{CBE0F398-4EFF-2842-0C6F-1243CA2624A5}"/>
                </a:ext>
              </a:extLst>
            </p:cNvPr>
            <p:cNvSpPr/>
            <p:nvPr/>
          </p:nvSpPr>
          <p:spPr>
            <a:xfrm>
              <a:off x="0" y="0"/>
              <a:ext cx="1541244" cy="290497"/>
            </a:xfrm>
            <a:custGeom>
              <a:avLst/>
              <a:gdLst/>
              <a:ahLst/>
              <a:cxnLst/>
              <a:rect l="l" t="t" r="r" b="b"/>
              <a:pathLst>
                <a:path w="1541244" h="290497">
                  <a:moveTo>
                    <a:pt x="0" y="0"/>
                  </a:moveTo>
                  <a:lnTo>
                    <a:pt x="1541244" y="0"/>
                  </a:lnTo>
                  <a:lnTo>
                    <a:pt x="1541244" y="290497"/>
                  </a:lnTo>
                  <a:lnTo>
                    <a:pt x="0" y="290497"/>
                  </a:lnTo>
                  <a:close/>
                </a:path>
              </a:pathLst>
            </a:custGeom>
            <a:solidFill>
              <a:srgbClr val="B35D34"/>
            </a:solidFill>
          </p:spPr>
        </p:sp>
        <p:sp>
          <p:nvSpPr>
            <p:cNvPr id="15" name="TextBox 15">
              <a:extLst>
                <a:ext uri="{FF2B5EF4-FFF2-40B4-BE49-F238E27FC236}">
                  <a16:creationId xmlns:a16="http://schemas.microsoft.com/office/drawing/2014/main" id="{FE748288-347B-AA78-F29F-7BC8C7475D19}"/>
                </a:ext>
              </a:extLst>
            </p:cNvPr>
            <p:cNvSpPr txBox="1"/>
            <p:nvPr/>
          </p:nvSpPr>
          <p:spPr>
            <a:xfrm>
              <a:off x="0" y="-38100"/>
              <a:ext cx="1541245" cy="328597"/>
            </a:xfrm>
            <a:prstGeom prst="rect">
              <a:avLst/>
            </a:prstGeom>
          </p:spPr>
          <p:txBody>
            <a:bodyPr lIns="50800" tIns="50800" rIns="50800" bIns="50800" rtlCol="0" anchor="ctr"/>
            <a:lstStyle/>
            <a:p>
              <a:pPr algn="ctr">
                <a:lnSpc>
                  <a:spcPts val="2799"/>
                </a:lnSpc>
              </a:pPr>
              <a:endParaRPr/>
            </a:p>
          </p:txBody>
        </p:sp>
      </p:grpSp>
      <p:sp>
        <p:nvSpPr>
          <p:cNvPr id="17" name="Freeform 17">
            <a:extLst>
              <a:ext uri="{FF2B5EF4-FFF2-40B4-BE49-F238E27FC236}">
                <a16:creationId xmlns:a16="http://schemas.microsoft.com/office/drawing/2014/main" id="{2D231196-9368-C125-8C5B-3DDA7F2D4C4C}"/>
              </a:ext>
            </a:extLst>
          </p:cNvPr>
          <p:cNvSpPr/>
          <p:nvPr/>
        </p:nvSpPr>
        <p:spPr>
          <a:xfrm>
            <a:off x="3592533" y="8572500"/>
            <a:ext cx="8198739" cy="8229600"/>
          </a:xfrm>
          <a:custGeom>
            <a:avLst/>
            <a:gdLst/>
            <a:ahLst/>
            <a:cxnLst/>
            <a:rect l="l" t="t" r="r" b="b"/>
            <a:pathLst>
              <a:path w="8198739" h="8229600">
                <a:moveTo>
                  <a:pt x="0" y="0"/>
                </a:moveTo>
                <a:lnTo>
                  <a:pt x="8198739" y="0"/>
                </a:lnTo>
                <a:lnTo>
                  <a:pt x="8198739" y="8229600"/>
                </a:lnTo>
                <a:lnTo>
                  <a:pt x="0" y="8229600"/>
                </a:lnTo>
                <a:lnTo>
                  <a:pt x="0" y="0"/>
                </a:lnTo>
                <a:close/>
              </a:path>
            </a:pathLst>
          </a:custGeom>
          <a:blipFill>
            <a:blip r:embed="rId2"/>
            <a:stretch>
              <a:fillRect/>
            </a:stretch>
          </a:blipFill>
        </p:spPr>
      </p:sp>
      <p:sp>
        <p:nvSpPr>
          <p:cNvPr id="5" name="TextBox 14">
            <a:extLst>
              <a:ext uri="{FF2B5EF4-FFF2-40B4-BE49-F238E27FC236}">
                <a16:creationId xmlns:a16="http://schemas.microsoft.com/office/drawing/2014/main" id="{1F2800CB-313E-1510-BA1A-971F90FCFC19}"/>
              </a:ext>
            </a:extLst>
          </p:cNvPr>
          <p:cNvSpPr txBox="1"/>
          <p:nvPr/>
        </p:nvSpPr>
        <p:spPr>
          <a:xfrm>
            <a:off x="1439978" y="2193327"/>
            <a:ext cx="8115300" cy="1543050"/>
          </a:xfrm>
          <a:prstGeom prst="rect">
            <a:avLst/>
          </a:prstGeom>
        </p:spPr>
        <p:txBody>
          <a:bodyPr lIns="0" tIns="0" rIns="0" bIns="0" rtlCol="0" anchor="t">
            <a:spAutoFit/>
          </a:bodyPr>
          <a:lstStyle/>
          <a:p>
            <a:pPr>
              <a:lnSpc>
                <a:spcPts val="12599"/>
              </a:lnSpc>
            </a:pPr>
            <a:r>
              <a:rPr lang="en-US" sz="9000" b="1" dirty="0">
                <a:solidFill>
                  <a:srgbClr val="451E0E"/>
                </a:solidFill>
                <a:latin typeface="Montserrat" panose="00000500000000000000" pitchFamily="2" charset="0"/>
                <a:ea typeface="Etna Sans Serif"/>
                <a:cs typeface="Etna Sans Serif"/>
                <a:sym typeface="Etna Sans Serif"/>
              </a:rPr>
              <a:t>Strengths</a:t>
            </a:r>
          </a:p>
        </p:txBody>
      </p:sp>
      <p:sp>
        <p:nvSpPr>
          <p:cNvPr id="8" name="TextBox 7">
            <a:extLst>
              <a:ext uri="{FF2B5EF4-FFF2-40B4-BE49-F238E27FC236}">
                <a16:creationId xmlns:a16="http://schemas.microsoft.com/office/drawing/2014/main" id="{F7F6AF94-53D3-3153-491D-14006D90CD87}"/>
              </a:ext>
            </a:extLst>
          </p:cNvPr>
          <p:cNvSpPr txBox="1"/>
          <p:nvPr/>
        </p:nvSpPr>
        <p:spPr>
          <a:xfrm>
            <a:off x="1439978" y="3881038"/>
            <a:ext cx="11426803" cy="3447098"/>
          </a:xfrm>
          <a:prstGeom prst="rect">
            <a:avLst/>
          </a:prstGeom>
          <a:noFill/>
        </p:spPr>
        <p:txBody>
          <a:bodyPr wrap="square">
            <a:spAutoFit/>
          </a:bodyPr>
          <a:lstStyle/>
          <a:p>
            <a:pPr marL="571500" indent="-571500">
              <a:buFont typeface="Arial" panose="020B0604020202020204" pitchFamily="34" charset="0"/>
              <a:buChar char="•"/>
            </a:pPr>
            <a:r>
              <a:rPr lang="en-US" sz="3000" b="1" dirty="0">
                <a:ln/>
                <a:solidFill>
                  <a:srgbClr val="451E0E"/>
                </a:solidFill>
                <a:latin typeface="Montserrat" panose="00000500000000000000" pitchFamily="2" charset="0"/>
                <a:ea typeface="Roboto"/>
                <a:cs typeface="Roboto"/>
                <a:rtl val="0"/>
              </a:rPr>
              <a:t>High-Quality Products: 80%</a:t>
            </a:r>
            <a:r>
              <a:rPr lang="en-US" sz="3000" dirty="0">
                <a:ln/>
                <a:solidFill>
                  <a:srgbClr val="451E0E"/>
                </a:solidFill>
                <a:latin typeface="Montserrat" panose="00000500000000000000" pitchFamily="2" charset="0"/>
                <a:ea typeface="Roboto"/>
                <a:cs typeface="Roboto"/>
                <a:rtl val="0"/>
              </a:rPr>
              <a:t> of customers rate the coffee quality as excellent.</a:t>
            </a:r>
          </a:p>
          <a:p>
            <a:pPr marL="571500" indent="-571500">
              <a:buFont typeface="Arial" panose="020B0604020202020204" pitchFamily="34" charset="0"/>
              <a:buChar char="•"/>
            </a:pPr>
            <a:endParaRPr lang="en-US" dirty="0">
              <a:ln/>
              <a:solidFill>
                <a:srgbClr val="451E0E"/>
              </a:solidFill>
              <a:latin typeface="Montserrat" panose="00000500000000000000" pitchFamily="2" charset="0"/>
              <a:ea typeface="Roboto"/>
              <a:cs typeface="Roboto"/>
              <a:rtl val="0"/>
            </a:endParaRPr>
          </a:p>
          <a:p>
            <a:pPr marL="571500" indent="-571500">
              <a:buFont typeface="Arial" panose="020B0604020202020204" pitchFamily="34" charset="0"/>
              <a:buChar char="•"/>
            </a:pPr>
            <a:r>
              <a:rPr lang="en-US" sz="3000" b="1" dirty="0">
                <a:ln/>
                <a:solidFill>
                  <a:srgbClr val="451E0E"/>
                </a:solidFill>
                <a:latin typeface="Montserrat" panose="00000500000000000000" pitchFamily="2" charset="0"/>
                <a:ea typeface="Roboto"/>
                <a:cs typeface="Roboto"/>
                <a:rtl val="0"/>
              </a:rPr>
              <a:t>Loyal Customer Base</a:t>
            </a:r>
            <a:r>
              <a:rPr lang="en-US" sz="3000" dirty="0">
                <a:ln/>
                <a:solidFill>
                  <a:srgbClr val="451E0E"/>
                </a:solidFill>
                <a:latin typeface="Montserrat" panose="00000500000000000000" pitchFamily="2" charset="0"/>
                <a:ea typeface="Roboto"/>
                <a:cs typeface="Roboto"/>
                <a:rtl val="0"/>
              </a:rPr>
              <a:t>:</a:t>
            </a:r>
            <a:r>
              <a:rPr lang="en-US" sz="3000" b="1" dirty="0">
                <a:ln/>
                <a:solidFill>
                  <a:srgbClr val="451E0E"/>
                </a:solidFill>
                <a:latin typeface="Montserrat" panose="00000500000000000000" pitchFamily="2" charset="0"/>
                <a:ea typeface="Roboto"/>
                <a:cs typeface="Roboto"/>
                <a:rtl val="0"/>
              </a:rPr>
              <a:t> 70% </a:t>
            </a:r>
            <a:r>
              <a:rPr lang="en-US" sz="3000" dirty="0">
                <a:ln/>
                <a:solidFill>
                  <a:srgbClr val="451E0E"/>
                </a:solidFill>
                <a:latin typeface="Montserrat" panose="00000500000000000000" pitchFamily="2" charset="0"/>
                <a:ea typeface="Roboto"/>
                <a:cs typeface="Roboto"/>
                <a:rtl val="0"/>
              </a:rPr>
              <a:t>of total sales come from repeat customers.</a:t>
            </a:r>
          </a:p>
          <a:p>
            <a:pPr marL="571500" indent="-571500">
              <a:buFont typeface="Arial" panose="020B0604020202020204" pitchFamily="34" charset="0"/>
              <a:buChar char="•"/>
            </a:pPr>
            <a:endParaRPr lang="en-US" dirty="0">
              <a:ln/>
              <a:solidFill>
                <a:srgbClr val="451E0E"/>
              </a:solidFill>
              <a:latin typeface="Montserrat" panose="00000500000000000000" pitchFamily="2" charset="0"/>
              <a:ea typeface="Roboto"/>
              <a:cs typeface="Roboto"/>
              <a:rtl val="0"/>
            </a:endParaRPr>
          </a:p>
          <a:p>
            <a:pPr marL="571500" indent="-571500">
              <a:buFont typeface="Arial" panose="020B0604020202020204" pitchFamily="34" charset="0"/>
              <a:buChar char="•"/>
            </a:pPr>
            <a:r>
              <a:rPr lang="en-US" sz="3000" b="1" dirty="0">
                <a:ln/>
                <a:solidFill>
                  <a:srgbClr val="451E0E"/>
                </a:solidFill>
                <a:latin typeface="Montserrat" panose="00000500000000000000" pitchFamily="2" charset="0"/>
                <a:ea typeface="Roboto"/>
                <a:cs typeface="Roboto"/>
                <a:rtl val="0"/>
              </a:rPr>
              <a:t>Skilled Baristas</a:t>
            </a:r>
            <a:r>
              <a:rPr lang="en-US" sz="3000" dirty="0">
                <a:ln/>
                <a:solidFill>
                  <a:srgbClr val="451E0E"/>
                </a:solidFill>
                <a:latin typeface="Montserrat" panose="00000500000000000000" pitchFamily="2" charset="0"/>
                <a:ea typeface="Roboto"/>
                <a:cs typeface="Roboto"/>
                <a:rtl val="0"/>
              </a:rPr>
              <a:t>: </a:t>
            </a:r>
            <a:r>
              <a:rPr lang="en-US" sz="3000" b="1" dirty="0">
                <a:ln/>
                <a:solidFill>
                  <a:srgbClr val="451E0E"/>
                </a:solidFill>
                <a:latin typeface="Montserrat" panose="00000500000000000000" pitchFamily="2" charset="0"/>
                <a:ea typeface="Roboto"/>
                <a:cs typeface="Roboto"/>
                <a:rtl val="0"/>
              </a:rPr>
              <a:t>90%</a:t>
            </a:r>
            <a:r>
              <a:rPr lang="en-US" sz="3000" dirty="0">
                <a:ln/>
                <a:solidFill>
                  <a:srgbClr val="451E0E"/>
                </a:solidFill>
                <a:latin typeface="Montserrat" panose="00000500000000000000" pitchFamily="2" charset="0"/>
                <a:ea typeface="Roboto"/>
                <a:cs typeface="Roboto"/>
                <a:rtl val="0"/>
              </a:rPr>
              <a:t> customer satisfaction with barista service, based on feedback surveys.</a:t>
            </a:r>
          </a:p>
        </p:txBody>
      </p:sp>
      <p:sp>
        <p:nvSpPr>
          <p:cNvPr id="9" name="Freeform: Shape 8">
            <a:extLst>
              <a:ext uri="{FF2B5EF4-FFF2-40B4-BE49-F238E27FC236}">
                <a16:creationId xmlns:a16="http://schemas.microsoft.com/office/drawing/2014/main" id="{581AEA6B-6271-6489-0694-A1D73FE9DCF1}"/>
              </a:ext>
            </a:extLst>
          </p:cNvPr>
          <p:cNvSpPr/>
          <p:nvPr/>
        </p:nvSpPr>
        <p:spPr>
          <a:xfrm>
            <a:off x="1028701" y="1671951"/>
            <a:ext cx="16687080" cy="7242847"/>
          </a:xfrm>
          <a:custGeom>
            <a:avLst/>
            <a:gdLst>
              <a:gd name="connsiteX0" fmla="*/ 3947262 w 5689994"/>
              <a:gd name="connsiteY0" fmla="*/ 2438571 h 2844996"/>
              <a:gd name="connsiteX1" fmla="*/ 3860901 w 5689994"/>
              <a:gd name="connsiteY1" fmla="*/ 2086015 h 2844996"/>
              <a:gd name="connsiteX2" fmla="*/ 3860901 w 5689994"/>
              <a:gd name="connsiteY2" fmla="*/ 1982721 h 2844996"/>
              <a:gd name="connsiteX3" fmla="*/ 3875464 w 5689994"/>
              <a:gd name="connsiteY3" fmla="*/ 1949023 h 2844996"/>
              <a:gd name="connsiteX4" fmla="*/ 3911024 w 5689994"/>
              <a:gd name="connsiteY4" fmla="*/ 1935138 h 2844996"/>
              <a:gd name="connsiteX5" fmla="*/ 4286778 w 5689994"/>
              <a:gd name="connsiteY5" fmla="*/ 1935138 h 2844996"/>
              <a:gd name="connsiteX6" fmla="*/ 4322339 w 5689994"/>
              <a:gd name="connsiteY6" fmla="*/ 1949023 h 2844996"/>
              <a:gd name="connsiteX7" fmla="*/ 4336901 w 5689994"/>
              <a:gd name="connsiteY7" fmla="*/ 1982721 h 2844996"/>
              <a:gd name="connsiteX8" fmla="*/ 4336901 w 5689994"/>
              <a:gd name="connsiteY8" fmla="*/ 2062139 h 2844996"/>
              <a:gd name="connsiteX9" fmla="*/ 4462210 w 5689994"/>
              <a:gd name="connsiteY9" fmla="*/ 2340356 h 2844996"/>
              <a:gd name="connsiteX10" fmla="*/ 4800372 w 5689994"/>
              <a:gd name="connsiteY10" fmla="*/ 2447546 h 2844996"/>
              <a:gd name="connsiteX11" fmla="*/ 5100941 w 5689994"/>
              <a:gd name="connsiteY11" fmla="*/ 2352210 h 2844996"/>
              <a:gd name="connsiteX12" fmla="*/ 5205252 w 5689994"/>
              <a:gd name="connsiteY12" fmla="*/ 2101933 h 2844996"/>
              <a:gd name="connsiteX13" fmla="*/ 5146831 w 5689994"/>
              <a:gd name="connsiteY13" fmla="*/ 1917188 h 2844996"/>
              <a:gd name="connsiteX14" fmla="*/ 4981899 w 5689994"/>
              <a:gd name="connsiteY14" fmla="*/ 1774100 h 2844996"/>
              <a:gd name="connsiteX15" fmla="*/ 4654066 w 5689994"/>
              <a:gd name="connsiteY15" fmla="*/ 1597315 h 2844996"/>
              <a:gd name="connsiteX16" fmla="*/ 4244953 w 5689994"/>
              <a:gd name="connsiteY16" fmla="*/ 1370914 h 2844996"/>
              <a:gd name="connsiteX17" fmla="*/ 3984007 w 5689994"/>
              <a:gd name="connsiteY17" fmla="*/ 1116573 h 2844996"/>
              <a:gd name="connsiteX18" fmla="*/ 3877496 w 5689994"/>
              <a:gd name="connsiteY18" fmla="*/ 739125 h 2844996"/>
              <a:gd name="connsiteX19" fmla="*/ 4117613 w 5689994"/>
              <a:gd name="connsiteY19" fmla="*/ 198777 h 2844996"/>
              <a:gd name="connsiteX20" fmla="*/ 4750248 w 5689994"/>
              <a:gd name="connsiteY20" fmla="*/ 147 h 2844996"/>
              <a:gd name="connsiteX21" fmla="*/ 5230482 w 5689994"/>
              <a:gd name="connsiteY21" fmla="*/ 97515 h 2844996"/>
              <a:gd name="connsiteX22" fmla="*/ 5552049 w 5689994"/>
              <a:gd name="connsiteY22" fmla="*/ 373700 h 2844996"/>
              <a:gd name="connsiteX23" fmla="*/ 5664827 w 5689994"/>
              <a:gd name="connsiteY23" fmla="*/ 782983 h 2844996"/>
              <a:gd name="connsiteX24" fmla="*/ 5664827 w 5689994"/>
              <a:gd name="connsiteY24" fmla="*/ 866465 h 2844996"/>
              <a:gd name="connsiteX25" fmla="*/ 5650264 w 5689994"/>
              <a:gd name="connsiteY25" fmla="*/ 900162 h 2844996"/>
              <a:gd name="connsiteX26" fmla="*/ 5614704 w 5689994"/>
              <a:gd name="connsiteY26" fmla="*/ 914048 h 2844996"/>
              <a:gd name="connsiteX27" fmla="*/ 5238949 w 5689994"/>
              <a:gd name="connsiteY27" fmla="*/ 914048 h 2844996"/>
              <a:gd name="connsiteX28" fmla="*/ 5203389 w 5689994"/>
              <a:gd name="connsiteY28" fmla="*/ 900162 h 2844996"/>
              <a:gd name="connsiteX29" fmla="*/ 5188826 w 5689994"/>
              <a:gd name="connsiteY29" fmla="*/ 866465 h 2844996"/>
              <a:gd name="connsiteX30" fmla="*/ 5188826 w 5689994"/>
              <a:gd name="connsiteY30" fmla="*/ 790941 h 2844996"/>
              <a:gd name="connsiteX31" fmla="*/ 5067751 w 5689994"/>
              <a:gd name="connsiteY31" fmla="*/ 508829 h 2844996"/>
              <a:gd name="connsiteX32" fmla="*/ 4742120 w 5689994"/>
              <a:gd name="connsiteY32" fmla="*/ 397576 h 2844996"/>
              <a:gd name="connsiteX33" fmla="*/ 4458145 w 5689994"/>
              <a:gd name="connsiteY33" fmla="*/ 486985 h 2844996"/>
              <a:gd name="connsiteX34" fmla="*/ 4353835 w 5689994"/>
              <a:gd name="connsiteY34" fmla="*/ 735400 h 2844996"/>
              <a:gd name="connsiteX35" fmla="*/ 4408192 w 5689994"/>
              <a:gd name="connsiteY35" fmla="*/ 918112 h 2844996"/>
              <a:gd name="connsiteX36" fmla="*/ 4573124 w 5689994"/>
              <a:gd name="connsiteY36" fmla="*/ 1061200 h 2844996"/>
              <a:gd name="connsiteX37" fmla="*/ 4909254 w 5689994"/>
              <a:gd name="connsiteY37" fmla="*/ 1235954 h 2844996"/>
              <a:gd name="connsiteX38" fmla="*/ 5351895 w 5689994"/>
              <a:gd name="connsiteY38" fmla="*/ 1490295 h 2844996"/>
              <a:gd name="connsiteX39" fmla="*/ 5592013 w 5689994"/>
              <a:gd name="connsiteY39" fmla="*/ 1726687 h 2844996"/>
              <a:gd name="connsiteX40" fmla="*/ 5690057 w 5689994"/>
              <a:gd name="connsiteY40" fmla="*/ 2082290 h 2844996"/>
              <a:gd name="connsiteX41" fmla="*/ 5443675 w 5689994"/>
              <a:gd name="connsiteY41" fmla="*/ 2638555 h 2844996"/>
              <a:gd name="connsiteX42" fmla="*/ 4783946 w 5689994"/>
              <a:gd name="connsiteY42" fmla="*/ 2845144 h 2844996"/>
              <a:gd name="connsiteX43" fmla="*/ 63 w 5689994"/>
              <a:gd name="connsiteY43" fmla="*/ 2845144 h 2844996"/>
              <a:gd name="connsiteX44" fmla="*/ 63 w 5689994"/>
              <a:gd name="connsiteY44" fmla="*/ 203349 h 2844996"/>
              <a:gd name="connsiteX45" fmla="*/ 2235285 w 5689994"/>
              <a:gd name="connsiteY45" fmla="*/ 203349 h 2844996"/>
              <a:gd name="connsiteX0" fmla="*/ 4699674 w 6442469"/>
              <a:gd name="connsiteY0" fmla="*/ 2438424 h 2846902"/>
              <a:gd name="connsiteX1" fmla="*/ 4613313 w 6442469"/>
              <a:gd name="connsiteY1" fmla="*/ 2085868 h 2846902"/>
              <a:gd name="connsiteX2" fmla="*/ 4613313 w 6442469"/>
              <a:gd name="connsiteY2" fmla="*/ 1982574 h 2846902"/>
              <a:gd name="connsiteX3" fmla="*/ 4627876 w 6442469"/>
              <a:gd name="connsiteY3" fmla="*/ 1948876 h 2846902"/>
              <a:gd name="connsiteX4" fmla="*/ 4663436 w 6442469"/>
              <a:gd name="connsiteY4" fmla="*/ 1934991 h 2846902"/>
              <a:gd name="connsiteX5" fmla="*/ 5039190 w 6442469"/>
              <a:gd name="connsiteY5" fmla="*/ 1934991 h 2846902"/>
              <a:gd name="connsiteX6" fmla="*/ 5074751 w 6442469"/>
              <a:gd name="connsiteY6" fmla="*/ 1948876 h 2846902"/>
              <a:gd name="connsiteX7" fmla="*/ 5089313 w 6442469"/>
              <a:gd name="connsiteY7" fmla="*/ 1982574 h 2846902"/>
              <a:gd name="connsiteX8" fmla="*/ 5089313 w 6442469"/>
              <a:gd name="connsiteY8" fmla="*/ 2061992 h 2846902"/>
              <a:gd name="connsiteX9" fmla="*/ 5214622 w 6442469"/>
              <a:gd name="connsiteY9" fmla="*/ 2340209 h 2846902"/>
              <a:gd name="connsiteX10" fmla="*/ 5552784 w 6442469"/>
              <a:gd name="connsiteY10" fmla="*/ 2447399 h 2846902"/>
              <a:gd name="connsiteX11" fmla="*/ 5853353 w 6442469"/>
              <a:gd name="connsiteY11" fmla="*/ 2352063 h 2846902"/>
              <a:gd name="connsiteX12" fmla="*/ 5957664 w 6442469"/>
              <a:gd name="connsiteY12" fmla="*/ 2101786 h 2846902"/>
              <a:gd name="connsiteX13" fmla="*/ 5899243 w 6442469"/>
              <a:gd name="connsiteY13" fmla="*/ 1917041 h 2846902"/>
              <a:gd name="connsiteX14" fmla="*/ 5734311 w 6442469"/>
              <a:gd name="connsiteY14" fmla="*/ 1773953 h 2846902"/>
              <a:gd name="connsiteX15" fmla="*/ 5406478 w 6442469"/>
              <a:gd name="connsiteY15" fmla="*/ 1597168 h 2846902"/>
              <a:gd name="connsiteX16" fmla="*/ 4997365 w 6442469"/>
              <a:gd name="connsiteY16" fmla="*/ 1370767 h 2846902"/>
              <a:gd name="connsiteX17" fmla="*/ 4736419 w 6442469"/>
              <a:gd name="connsiteY17" fmla="*/ 1116426 h 2846902"/>
              <a:gd name="connsiteX18" fmla="*/ 4629908 w 6442469"/>
              <a:gd name="connsiteY18" fmla="*/ 738978 h 2846902"/>
              <a:gd name="connsiteX19" fmla="*/ 4870025 w 6442469"/>
              <a:gd name="connsiteY19" fmla="*/ 198630 h 2846902"/>
              <a:gd name="connsiteX20" fmla="*/ 5502660 w 6442469"/>
              <a:gd name="connsiteY20" fmla="*/ 0 h 2846902"/>
              <a:gd name="connsiteX21" fmla="*/ 5982894 w 6442469"/>
              <a:gd name="connsiteY21" fmla="*/ 97368 h 2846902"/>
              <a:gd name="connsiteX22" fmla="*/ 6304461 w 6442469"/>
              <a:gd name="connsiteY22" fmla="*/ 373553 h 2846902"/>
              <a:gd name="connsiteX23" fmla="*/ 6417239 w 6442469"/>
              <a:gd name="connsiteY23" fmla="*/ 782836 h 2846902"/>
              <a:gd name="connsiteX24" fmla="*/ 6417239 w 6442469"/>
              <a:gd name="connsiteY24" fmla="*/ 866318 h 2846902"/>
              <a:gd name="connsiteX25" fmla="*/ 6402676 w 6442469"/>
              <a:gd name="connsiteY25" fmla="*/ 900015 h 2846902"/>
              <a:gd name="connsiteX26" fmla="*/ 6367116 w 6442469"/>
              <a:gd name="connsiteY26" fmla="*/ 913901 h 2846902"/>
              <a:gd name="connsiteX27" fmla="*/ 5991361 w 6442469"/>
              <a:gd name="connsiteY27" fmla="*/ 913901 h 2846902"/>
              <a:gd name="connsiteX28" fmla="*/ 5955801 w 6442469"/>
              <a:gd name="connsiteY28" fmla="*/ 900015 h 2846902"/>
              <a:gd name="connsiteX29" fmla="*/ 5941238 w 6442469"/>
              <a:gd name="connsiteY29" fmla="*/ 866318 h 2846902"/>
              <a:gd name="connsiteX30" fmla="*/ 5941238 w 6442469"/>
              <a:gd name="connsiteY30" fmla="*/ 790794 h 2846902"/>
              <a:gd name="connsiteX31" fmla="*/ 5820163 w 6442469"/>
              <a:gd name="connsiteY31" fmla="*/ 508682 h 2846902"/>
              <a:gd name="connsiteX32" fmla="*/ 5494532 w 6442469"/>
              <a:gd name="connsiteY32" fmla="*/ 397429 h 2846902"/>
              <a:gd name="connsiteX33" fmla="*/ 5210557 w 6442469"/>
              <a:gd name="connsiteY33" fmla="*/ 486838 h 2846902"/>
              <a:gd name="connsiteX34" fmla="*/ 5106247 w 6442469"/>
              <a:gd name="connsiteY34" fmla="*/ 735253 h 2846902"/>
              <a:gd name="connsiteX35" fmla="*/ 5160604 w 6442469"/>
              <a:gd name="connsiteY35" fmla="*/ 917965 h 2846902"/>
              <a:gd name="connsiteX36" fmla="*/ 5325536 w 6442469"/>
              <a:gd name="connsiteY36" fmla="*/ 1061053 h 2846902"/>
              <a:gd name="connsiteX37" fmla="*/ 5661666 w 6442469"/>
              <a:gd name="connsiteY37" fmla="*/ 1235807 h 2846902"/>
              <a:gd name="connsiteX38" fmla="*/ 6104307 w 6442469"/>
              <a:gd name="connsiteY38" fmla="*/ 1490148 h 2846902"/>
              <a:gd name="connsiteX39" fmla="*/ 6344425 w 6442469"/>
              <a:gd name="connsiteY39" fmla="*/ 1726540 h 2846902"/>
              <a:gd name="connsiteX40" fmla="*/ 6442469 w 6442469"/>
              <a:gd name="connsiteY40" fmla="*/ 2082143 h 2846902"/>
              <a:gd name="connsiteX41" fmla="*/ 6196087 w 6442469"/>
              <a:gd name="connsiteY41" fmla="*/ 2638408 h 2846902"/>
              <a:gd name="connsiteX42" fmla="*/ 5536358 w 6442469"/>
              <a:gd name="connsiteY42" fmla="*/ 2844997 h 2846902"/>
              <a:gd name="connsiteX43" fmla="*/ 0 w 6442469"/>
              <a:gd name="connsiteY43" fmla="*/ 2846902 h 2846902"/>
              <a:gd name="connsiteX44" fmla="*/ 752475 w 6442469"/>
              <a:gd name="connsiteY44" fmla="*/ 203202 h 2846902"/>
              <a:gd name="connsiteX45" fmla="*/ 2987697 w 6442469"/>
              <a:gd name="connsiteY45" fmla="*/ 203202 h 2846902"/>
              <a:gd name="connsiteX0" fmla="*/ 4699674 w 6442469"/>
              <a:gd name="connsiteY0" fmla="*/ 2438424 h 2846902"/>
              <a:gd name="connsiteX1" fmla="*/ 4613313 w 6442469"/>
              <a:gd name="connsiteY1" fmla="*/ 2085868 h 2846902"/>
              <a:gd name="connsiteX2" fmla="*/ 4613313 w 6442469"/>
              <a:gd name="connsiteY2" fmla="*/ 1982574 h 2846902"/>
              <a:gd name="connsiteX3" fmla="*/ 4627876 w 6442469"/>
              <a:gd name="connsiteY3" fmla="*/ 1948876 h 2846902"/>
              <a:gd name="connsiteX4" fmla="*/ 4663436 w 6442469"/>
              <a:gd name="connsiteY4" fmla="*/ 1934991 h 2846902"/>
              <a:gd name="connsiteX5" fmla="*/ 5039190 w 6442469"/>
              <a:gd name="connsiteY5" fmla="*/ 1934991 h 2846902"/>
              <a:gd name="connsiteX6" fmla="*/ 5074751 w 6442469"/>
              <a:gd name="connsiteY6" fmla="*/ 1948876 h 2846902"/>
              <a:gd name="connsiteX7" fmla="*/ 5089313 w 6442469"/>
              <a:gd name="connsiteY7" fmla="*/ 1982574 h 2846902"/>
              <a:gd name="connsiteX8" fmla="*/ 5089313 w 6442469"/>
              <a:gd name="connsiteY8" fmla="*/ 2061992 h 2846902"/>
              <a:gd name="connsiteX9" fmla="*/ 5214622 w 6442469"/>
              <a:gd name="connsiteY9" fmla="*/ 2340209 h 2846902"/>
              <a:gd name="connsiteX10" fmla="*/ 5552784 w 6442469"/>
              <a:gd name="connsiteY10" fmla="*/ 2447399 h 2846902"/>
              <a:gd name="connsiteX11" fmla="*/ 5853353 w 6442469"/>
              <a:gd name="connsiteY11" fmla="*/ 2352063 h 2846902"/>
              <a:gd name="connsiteX12" fmla="*/ 5957664 w 6442469"/>
              <a:gd name="connsiteY12" fmla="*/ 2101786 h 2846902"/>
              <a:gd name="connsiteX13" fmla="*/ 5899243 w 6442469"/>
              <a:gd name="connsiteY13" fmla="*/ 1917041 h 2846902"/>
              <a:gd name="connsiteX14" fmla="*/ 5734311 w 6442469"/>
              <a:gd name="connsiteY14" fmla="*/ 1773953 h 2846902"/>
              <a:gd name="connsiteX15" fmla="*/ 5406478 w 6442469"/>
              <a:gd name="connsiteY15" fmla="*/ 1597168 h 2846902"/>
              <a:gd name="connsiteX16" fmla="*/ 4997365 w 6442469"/>
              <a:gd name="connsiteY16" fmla="*/ 1370767 h 2846902"/>
              <a:gd name="connsiteX17" fmla="*/ 4736419 w 6442469"/>
              <a:gd name="connsiteY17" fmla="*/ 1116426 h 2846902"/>
              <a:gd name="connsiteX18" fmla="*/ 4629908 w 6442469"/>
              <a:gd name="connsiteY18" fmla="*/ 738978 h 2846902"/>
              <a:gd name="connsiteX19" fmla="*/ 4870025 w 6442469"/>
              <a:gd name="connsiteY19" fmla="*/ 198630 h 2846902"/>
              <a:gd name="connsiteX20" fmla="*/ 5502660 w 6442469"/>
              <a:gd name="connsiteY20" fmla="*/ 0 h 2846902"/>
              <a:gd name="connsiteX21" fmla="*/ 5982894 w 6442469"/>
              <a:gd name="connsiteY21" fmla="*/ 97368 h 2846902"/>
              <a:gd name="connsiteX22" fmla="*/ 6304461 w 6442469"/>
              <a:gd name="connsiteY22" fmla="*/ 373553 h 2846902"/>
              <a:gd name="connsiteX23" fmla="*/ 6417239 w 6442469"/>
              <a:gd name="connsiteY23" fmla="*/ 782836 h 2846902"/>
              <a:gd name="connsiteX24" fmla="*/ 6417239 w 6442469"/>
              <a:gd name="connsiteY24" fmla="*/ 866318 h 2846902"/>
              <a:gd name="connsiteX25" fmla="*/ 6402676 w 6442469"/>
              <a:gd name="connsiteY25" fmla="*/ 900015 h 2846902"/>
              <a:gd name="connsiteX26" fmla="*/ 6367116 w 6442469"/>
              <a:gd name="connsiteY26" fmla="*/ 913901 h 2846902"/>
              <a:gd name="connsiteX27" fmla="*/ 5991361 w 6442469"/>
              <a:gd name="connsiteY27" fmla="*/ 913901 h 2846902"/>
              <a:gd name="connsiteX28" fmla="*/ 5955801 w 6442469"/>
              <a:gd name="connsiteY28" fmla="*/ 900015 h 2846902"/>
              <a:gd name="connsiteX29" fmla="*/ 5941238 w 6442469"/>
              <a:gd name="connsiteY29" fmla="*/ 866318 h 2846902"/>
              <a:gd name="connsiteX30" fmla="*/ 5941238 w 6442469"/>
              <a:gd name="connsiteY30" fmla="*/ 790794 h 2846902"/>
              <a:gd name="connsiteX31" fmla="*/ 5820163 w 6442469"/>
              <a:gd name="connsiteY31" fmla="*/ 508682 h 2846902"/>
              <a:gd name="connsiteX32" fmla="*/ 5494532 w 6442469"/>
              <a:gd name="connsiteY32" fmla="*/ 397429 h 2846902"/>
              <a:gd name="connsiteX33" fmla="*/ 5210557 w 6442469"/>
              <a:gd name="connsiteY33" fmla="*/ 486838 h 2846902"/>
              <a:gd name="connsiteX34" fmla="*/ 5106247 w 6442469"/>
              <a:gd name="connsiteY34" fmla="*/ 735253 h 2846902"/>
              <a:gd name="connsiteX35" fmla="*/ 5160604 w 6442469"/>
              <a:gd name="connsiteY35" fmla="*/ 917965 h 2846902"/>
              <a:gd name="connsiteX36" fmla="*/ 5325536 w 6442469"/>
              <a:gd name="connsiteY36" fmla="*/ 1061053 h 2846902"/>
              <a:gd name="connsiteX37" fmla="*/ 5661666 w 6442469"/>
              <a:gd name="connsiteY37" fmla="*/ 1235807 h 2846902"/>
              <a:gd name="connsiteX38" fmla="*/ 6104307 w 6442469"/>
              <a:gd name="connsiteY38" fmla="*/ 1490148 h 2846902"/>
              <a:gd name="connsiteX39" fmla="*/ 6344425 w 6442469"/>
              <a:gd name="connsiteY39" fmla="*/ 1726540 h 2846902"/>
              <a:gd name="connsiteX40" fmla="*/ 6442469 w 6442469"/>
              <a:gd name="connsiteY40" fmla="*/ 2082143 h 2846902"/>
              <a:gd name="connsiteX41" fmla="*/ 6196087 w 6442469"/>
              <a:gd name="connsiteY41" fmla="*/ 2638408 h 2846902"/>
              <a:gd name="connsiteX42" fmla="*/ 5536358 w 6442469"/>
              <a:gd name="connsiteY42" fmla="*/ 2844997 h 2846902"/>
              <a:gd name="connsiteX43" fmla="*/ 0 w 6442469"/>
              <a:gd name="connsiteY43" fmla="*/ 2846902 h 2846902"/>
              <a:gd name="connsiteX44" fmla="*/ 3810 w 6442469"/>
              <a:gd name="connsiteY44" fmla="*/ 201297 h 2846902"/>
              <a:gd name="connsiteX45" fmla="*/ 2987697 w 6442469"/>
              <a:gd name="connsiteY45" fmla="*/ 203202 h 284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442469" h="2846902">
                <a:moveTo>
                  <a:pt x="4699674" y="2438424"/>
                </a:moveTo>
                <a:cubicBezTo>
                  <a:pt x="4640915" y="2333605"/>
                  <a:pt x="4613313" y="2218288"/>
                  <a:pt x="4613313" y="2085868"/>
                </a:cubicBezTo>
                <a:lnTo>
                  <a:pt x="4613313" y="1982574"/>
                </a:lnTo>
                <a:cubicBezTo>
                  <a:pt x="4613313" y="1969366"/>
                  <a:pt x="4618054" y="1958190"/>
                  <a:pt x="4627876" y="1948876"/>
                </a:cubicBezTo>
                <a:cubicBezTo>
                  <a:pt x="4637528" y="1939563"/>
                  <a:pt x="4649381" y="1934991"/>
                  <a:pt x="4663436" y="1934991"/>
                </a:cubicBezTo>
                <a:lnTo>
                  <a:pt x="5039190" y="1934991"/>
                </a:lnTo>
                <a:cubicBezTo>
                  <a:pt x="5053076" y="1934991"/>
                  <a:pt x="5064930" y="1939732"/>
                  <a:pt x="5074751" y="1948876"/>
                </a:cubicBezTo>
                <a:cubicBezTo>
                  <a:pt x="5084403" y="1958190"/>
                  <a:pt x="5089313" y="1969366"/>
                  <a:pt x="5089313" y="1982574"/>
                </a:cubicBezTo>
                <a:lnTo>
                  <a:pt x="5089313" y="2061992"/>
                </a:lnTo>
                <a:cubicBezTo>
                  <a:pt x="5089313" y="2175955"/>
                  <a:pt x="5131139" y="2268581"/>
                  <a:pt x="5214622" y="2340209"/>
                </a:cubicBezTo>
                <a:cubicBezTo>
                  <a:pt x="5298104" y="2411669"/>
                  <a:pt x="5410881" y="2447399"/>
                  <a:pt x="5552784" y="2447399"/>
                </a:cubicBezTo>
                <a:cubicBezTo>
                  <a:pt x="5683510" y="2447399"/>
                  <a:pt x="5783756" y="2415564"/>
                  <a:pt x="5853353" y="2352063"/>
                </a:cubicBezTo>
                <a:cubicBezTo>
                  <a:pt x="5922950" y="2288562"/>
                  <a:pt x="5957664" y="2205080"/>
                  <a:pt x="5957664" y="2101786"/>
                </a:cubicBezTo>
                <a:cubicBezTo>
                  <a:pt x="5957664" y="2030326"/>
                  <a:pt x="5938190" y="1968689"/>
                  <a:pt x="5899243" y="1917041"/>
                </a:cubicBezTo>
                <a:cubicBezTo>
                  <a:pt x="5860296" y="1865394"/>
                  <a:pt x="5805262" y="1817642"/>
                  <a:pt x="5734311" y="1773953"/>
                </a:cubicBezTo>
                <a:cubicBezTo>
                  <a:pt x="5663359" y="1730265"/>
                  <a:pt x="5553969" y="1671336"/>
                  <a:pt x="5406478" y="1597168"/>
                </a:cubicBezTo>
                <a:cubicBezTo>
                  <a:pt x="5236635" y="1512500"/>
                  <a:pt x="5100321" y="1436977"/>
                  <a:pt x="4997365" y="1370767"/>
                </a:cubicBezTo>
                <a:cubicBezTo>
                  <a:pt x="4894409" y="1304557"/>
                  <a:pt x="4807371" y="1219720"/>
                  <a:pt x="4736419" y="1116426"/>
                </a:cubicBezTo>
                <a:cubicBezTo>
                  <a:pt x="4665468" y="1013131"/>
                  <a:pt x="4629908" y="887315"/>
                  <a:pt x="4629908" y="738978"/>
                </a:cubicBezTo>
                <a:cubicBezTo>
                  <a:pt x="4629908" y="511222"/>
                  <a:pt x="4709834" y="331050"/>
                  <a:pt x="4870025" y="198630"/>
                </a:cubicBezTo>
                <a:cubicBezTo>
                  <a:pt x="5030046" y="66210"/>
                  <a:pt x="5240868" y="0"/>
                  <a:pt x="5502660" y="0"/>
                </a:cubicBezTo>
                <a:cubicBezTo>
                  <a:pt x="5683510" y="0"/>
                  <a:pt x="5843532" y="32512"/>
                  <a:pt x="5982894" y="97368"/>
                </a:cubicBezTo>
                <a:cubicBezTo>
                  <a:pt x="6122088" y="162392"/>
                  <a:pt x="6229277" y="254341"/>
                  <a:pt x="6304461" y="373553"/>
                </a:cubicBezTo>
                <a:cubicBezTo>
                  <a:pt x="6379646" y="492765"/>
                  <a:pt x="6417239" y="629249"/>
                  <a:pt x="6417239" y="782836"/>
                </a:cubicBezTo>
                <a:lnTo>
                  <a:pt x="6417239" y="866318"/>
                </a:lnTo>
                <a:cubicBezTo>
                  <a:pt x="6417239" y="879526"/>
                  <a:pt x="6412328" y="890871"/>
                  <a:pt x="6402676" y="900015"/>
                </a:cubicBezTo>
                <a:cubicBezTo>
                  <a:pt x="6393024" y="909160"/>
                  <a:pt x="6381001" y="913901"/>
                  <a:pt x="6367116" y="913901"/>
                </a:cubicBezTo>
                <a:lnTo>
                  <a:pt x="5991361" y="913901"/>
                </a:lnTo>
                <a:cubicBezTo>
                  <a:pt x="5977476" y="913901"/>
                  <a:pt x="5965622" y="909329"/>
                  <a:pt x="5955801" y="900015"/>
                </a:cubicBezTo>
                <a:cubicBezTo>
                  <a:pt x="5945980" y="890702"/>
                  <a:pt x="5941238" y="879526"/>
                  <a:pt x="5941238" y="866318"/>
                </a:cubicBezTo>
                <a:lnTo>
                  <a:pt x="5941238" y="790794"/>
                </a:lnTo>
                <a:cubicBezTo>
                  <a:pt x="5941238" y="677001"/>
                  <a:pt x="5900936" y="582851"/>
                  <a:pt x="5820163" y="508682"/>
                </a:cubicBezTo>
                <a:cubicBezTo>
                  <a:pt x="5739391" y="434514"/>
                  <a:pt x="5630847" y="397429"/>
                  <a:pt x="5494532" y="397429"/>
                </a:cubicBezTo>
                <a:cubicBezTo>
                  <a:pt x="5374812" y="397429"/>
                  <a:pt x="5280154" y="427232"/>
                  <a:pt x="5210557" y="486838"/>
                </a:cubicBezTo>
                <a:cubicBezTo>
                  <a:pt x="5140961" y="546444"/>
                  <a:pt x="5106247" y="629249"/>
                  <a:pt x="5106247" y="735253"/>
                </a:cubicBezTo>
                <a:cubicBezTo>
                  <a:pt x="5106247" y="806712"/>
                  <a:pt x="5124366" y="867673"/>
                  <a:pt x="5160604" y="917965"/>
                </a:cubicBezTo>
                <a:cubicBezTo>
                  <a:pt x="5196672" y="968257"/>
                  <a:pt x="5251706" y="1016010"/>
                  <a:pt x="5325536" y="1061053"/>
                </a:cubicBezTo>
                <a:cubicBezTo>
                  <a:pt x="5399197" y="1106096"/>
                  <a:pt x="5511296" y="1164347"/>
                  <a:pt x="5661666" y="1235807"/>
                </a:cubicBezTo>
                <a:cubicBezTo>
                  <a:pt x="5862159" y="1344520"/>
                  <a:pt x="6009649" y="1429187"/>
                  <a:pt x="6104307" y="1490148"/>
                </a:cubicBezTo>
                <a:cubicBezTo>
                  <a:pt x="6198966" y="1551108"/>
                  <a:pt x="6278892" y="1629849"/>
                  <a:pt x="6344425" y="1726540"/>
                </a:cubicBezTo>
                <a:cubicBezTo>
                  <a:pt x="6409788" y="1823230"/>
                  <a:pt x="6442469" y="1941764"/>
                  <a:pt x="6442469" y="2082143"/>
                </a:cubicBezTo>
                <a:cubicBezTo>
                  <a:pt x="6442469" y="2315317"/>
                  <a:pt x="6360342" y="2500739"/>
                  <a:pt x="6196087" y="2638408"/>
                </a:cubicBezTo>
                <a:cubicBezTo>
                  <a:pt x="6031832" y="2776247"/>
                  <a:pt x="5812036" y="2844997"/>
                  <a:pt x="5536358" y="2844997"/>
                </a:cubicBezTo>
                <a:lnTo>
                  <a:pt x="0" y="2846902"/>
                </a:lnTo>
                <a:lnTo>
                  <a:pt x="3810" y="201297"/>
                </a:lnTo>
                <a:lnTo>
                  <a:pt x="2987697" y="203202"/>
                </a:lnTo>
              </a:path>
            </a:pathLst>
          </a:custGeom>
          <a:noFill/>
          <a:ln w="33854" cap="rnd">
            <a:solidFill>
              <a:srgbClr val="451E0E"/>
            </a:solidFill>
            <a:prstDash val="solid"/>
            <a:round/>
          </a:ln>
        </p:spPr>
        <p:txBody>
          <a:bodyPr rtlCol="0" anchor="ctr"/>
          <a:lstStyle/>
          <a:p>
            <a:endParaRPr lang="en-US" sz="2400">
              <a:latin typeface="TT Norms" panose="020B0604020202020204" charset="0"/>
            </a:endParaRPr>
          </a:p>
        </p:txBody>
      </p:sp>
      <p:pic>
        <p:nvPicPr>
          <p:cNvPr id="21" name="Picture 20">
            <a:extLst>
              <a:ext uri="{FF2B5EF4-FFF2-40B4-BE49-F238E27FC236}">
                <a16:creationId xmlns:a16="http://schemas.microsoft.com/office/drawing/2014/main" id="{34F330F3-6DC6-45B7-BF61-C0390A6CA987}"/>
              </a:ext>
            </a:extLst>
          </p:cNvPr>
          <p:cNvPicPr>
            <a:picLocks noChangeAspect="1"/>
          </p:cNvPicPr>
          <p:nvPr/>
        </p:nvPicPr>
        <p:blipFill>
          <a:blip r:embed="rId3">
            <a:duotone>
              <a:schemeClr val="accent6">
                <a:shade val="45000"/>
                <a:satMod val="135000"/>
              </a:schemeClr>
              <a:prstClr val="white"/>
            </a:duotone>
          </a:blip>
          <a:stretch>
            <a:fillRect/>
          </a:stretch>
        </p:blipFill>
        <p:spPr>
          <a:xfrm>
            <a:off x="685800" y="607013"/>
            <a:ext cx="3906543" cy="943190"/>
          </a:xfrm>
          <a:prstGeom prst="rect">
            <a:avLst/>
          </a:prstGeom>
        </p:spPr>
      </p:pic>
    </p:spTree>
    <p:extLst>
      <p:ext uri="{BB962C8B-B14F-4D97-AF65-F5344CB8AC3E}">
        <p14:creationId xmlns:p14="http://schemas.microsoft.com/office/powerpoint/2010/main" val="1471958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2BDCC-6018-7F45-2581-AB87A4C30F93}"/>
            </a:ext>
          </a:extLst>
        </p:cNvPr>
        <p:cNvGrpSpPr/>
        <p:nvPr/>
      </p:nvGrpSpPr>
      <p:grpSpPr>
        <a:xfrm>
          <a:off x="0" y="0"/>
          <a:ext cx="0" cy="0"/>
          <a:chOff x="0" y="0"/>
          <a:chExt cx="0" cy="0"/>
        </a:xfrm>
      </p:grpSpPr>
      <p:grpSp>
        <p:nvGrpSpPr>
          <p:cNvPr id="10" name="Group 10">
            <a:extLst>
              <a:ext uri="{FF2B5EF4-FFF2-40B4-BE49-F238E27FC236}">
                <a16:creationId xmlns:a16="http://schemas.microsoft.com/office/drawing/2014/main" id="{C37280DD-37F1-4C76-2ACC-4D2626339BE3}"/>
              </a:ext>
            </a:extLst>
          </p:cNvPr>
          <p:cNvGrpSpPr/>
          <p:nvPr/>
        </p:nvGrpSpPr>
        <p:grpSpPr>
          <a:xfrm>
            <a:off x="12436087" y="-313815"/>
            <a:ext cx="5851913" cy="1102981"/>
            <a:chOff x="0" y="0"/>
            <a:chExt cx="1541245" cy="290497"/>
          </a:xfrm>
        </p:grpSpPr>
        <p:sp>
          <p:nvSpPr>
            <p:cNvPr id="11" name="Freeform 11">
              <a:extLst>
                <a:ext uri="{FF2B5EF4-FFF2-40B4-BE49-F238E27FC236}">
                  <a16:creationId xmlns:a16="http://schemas.microsoft.com/office/drawing/2014/main" id="{A9A11BC0-B69D-DA3C-E894-2A532A2E242F}"/>
                </a:ext>
              </a:extLst>
            </p:cNvPr>
            <p:cNvSpPr/>
            <p:nvPr/>
          </p:nvSpPr>
          <p:spPr>
            <a:xfrm>
              <a:off x="0" y="0"/>
              <a:ext cx="1541244" cy="290497"/>
            </a:xfrm>
            <a:custGeom>
              <a:avLst/>
              <a:gdLst/>
              <a:ahLst/>
              <a:cxnLst/>
              <a:rect l="l" t="t" r="r" b="b"/>
              <a:pathLst>
                <a:path w="1541244" h="290497">
                  <a:moveTo>
                    <a:pt x="0" y="0"/>
                  </a:moveTo>
                  <a:lnTo>
                    <a:pt x="1541244" y="0"/>
                  </a:lnTo>
                  <a:lnTo>
                    <a:pt x="1541244" y="290497"/>
                  </a:lnTo>
                  <a:lnTo>
                    <a:pt x="0" y="290497"/>
                  </a:lnTo>
                  <a:close/>
                </a:path>
              </a:pathLst>
            </a:custGeom>
            <a:solidFill>
              <a:srgbClr val="B35D34"/>
            </a:solidFill>
          </p:spPr>
        </p:sp>
        <p:sp>
          <p:nvSpPr>
            <p:cNvPr id="12" name="TextBox 12">
              <a:extLst>
                <a:ext uri="{FF2B5EF4-FFF2-40B4-BE49-F238E27FC236}">
                  <a16:creationId xmlns:a16="http://schemas.microsoft.com/office/drawing/2014/main" id="{9D2A0169-F353-689A-046F-914C607DD4BB}"/>
                </a:ext>
              </a:extLst>
            </p:cNvPr>
            <p:cNvSpPr txBox="1"/>
            <p:nvPr/>
          </p:nvSpPr>
          <p:spPr>
            <a:xfrm>
              <a:off x="0" y="-38100"/>
              <a:ext cx="1541245" cy="328597"/>
            </a:xfrm>
            <a:prstGeom prst="rect">
              <a:avLst/>
            </a:prstGeom>
          </p:spPr>
          <p:txBody>
            <a:bodyPr lIns="50800" tIns="50800" rIns="50800" bIns="50800" rtlCol="0" anchor="ctr"/>
            <a:lstStyle/>
            <a:p>
              <a:pPr algn="ctr">
                <a:lnSpc>
                  <a:spcPts val="2799"/>
                </a:lnSpc>
              </a:pPr>
              <a:endParaRPr/>
            </a:p>
          </p:txBody>
        </p:sp>
      </p:grpSp>
      <p:grpSp>
        <p:nvGrpSpPr>
          <p:cNvPr id="13" name="Group 13">
            <a:extLst>
              <a:ext uri="{FF2B5EF4-FFF2-40B4-BE49-F238E27FC236}">
                <a16:creationId xmlns:a16="http://schemas.microsoft.com/office/drawing/2014/main" id="{CDD35340-A878-DDD8-C70E-F9CE64FAEA3C}"/>
              </a:ext>
            </a:extLst>
          </p:cNvPr>
          <p:cNvGrpSpPr/>
          <p:nvPr/>
        </p:nvGrpSpPr>
        <p:grpSpPr>
          <a:xfrm>
            <a:off x="-150888" y="9566889"/>
            <a:ext cx="5851913" cy="1102981"/>
            <a:chOff x="0" y="0"/>
            <a:chExt cx="1541245" cy="290497"/>
          </a:xfrm>
          <a:solidFill>
            <a:srgbClr val="451E0E"/>
          </a:solidFill>
        </p:grpSpPr>
        <p:sp>
          <p:nvSpPr>
            <p:cNvPr id="14" name="Freeform 14">
              <a:extLst>
                <a:ext uri="{FF2B5EF4-FFF2-40B4-BE49-F238E27FC236}">
                  <a16:creationId xmlns:a16="http://schemas.microsoft.com/office/drawing/2014/main" id="{4E135E73-88EC-264E-DC38-7409212F3BBD}"/>
                </a:ext>
              </a:extLst>
            </p:cNvPr>
            <p:cNvSpPr/>
            <p:nvPr/>
          </p:nvSpPr>
          <p:spPr>
            <a:xfrm>
              <a:off x="0" y="0"/>
              <a:ext cx="1541244" cy="290497"/>
            </a:xfrm>
            <a:custGeom>
              <a:avLst/>
              <a:gdLst/>
              <a:ahLst/>
              <a:cxnLst/>
              <a:rect l="l" t="t" r="r" b="b"/>
              <a:pathLst>
                <a:path w="1541244" h="290497">
                  <a:moveTo>
                    <a:pt x="0" y="0"/>
                  </a:moveTo>
                  <a:lnTo>
                    <a:pt x="1541244" y="0"/>
                  </a:lnTo>
                  <a:lnTo>
                    <a:pt x="1541244" y="290497"/>
                  </a:lnTo>
                  <a:lnTo>
                    <a:pt x="0" y="290497"/>
                  </a:lnTo>
                  <a:close/>
                </a:path>
              </a:pathLst>
            </a:custGeom>
            <a:grpFill/>
          </p:spPr>
        </p:sp>
        <p:sp>
          <p:nvSpPr>
            <p:cNvPr id="15" name="TextBox 15">
              <a:extLst>
                <a:ext uri="{FF2B5EF4-FFF2-40B4-BE49-F238E27FC236}">
                  <a16:creationId xmlns:a16="http://schemas.microsoft.com/office/drawing/2014/main" id="{7BA128F8-3C6F-EC88-39F1-0919D0957796}"/>
                </a:ext>
              </a:extLst>
            </p:cNvPr>
            <p:cNvSpPr txBox="1"/>
            <p:nvPr/>
          </p:nvSpPr>
          <p:spPr>
            <a:xfrm>
              <a:off x="0" y="-38100"/>
              <a:ext cx="1541245" cy="328597"/>
            </a:xfrm>
            <a:prstGeom prst="rect">
              <a:avLst/>
            </a:prstGeom>
            <a:grpFill/>
          </p:spPr>
          <p:txBody>
            <a:bodyPr lIns="50800" tIns="50800" rIns="50800" bIns="50800" rtlCol="0" anchor="ctr"/>
            <a:lstStyle/>
            <a:p>
              <a:pPr algn="ctr">
                <a:lnSpc>
                  <a:spcPts val="2799"/>
                </a:lnSpc>
              </a:pPr>
              <a:endParaRPr/>
            </a:p>
          </p:txBody>
        </p:sp>
      </p:grpSp>
      <p:sp>
        <p:nvSpPr>
          <p:cNvPr id="17" name="Freeform 17">
            <a:extLst>
              <a:ext uri="{FF2B5EF4-FFF2-40B4-BE49-F238E27FC236}">
                <a16:creationId xmlns:a16="http://schemas.microsoft.com/office/drawing/2014/main" id="{A04D6F68-F4AB-6A94-008D-4C1CE48E8A26}"/>
              </a:ext>
            </a:extLst>
          </p:cNvPr>
          <p:cNvSpPr/>
          <p:nvPr/>
        </p:nvSpPr>
        <p:spPr>
          <a:xfrm>
            <a:off x="12877800" y="8267700"/>
            <a:ext cx="8198739" cy="8229600"/>
          </a:xfrm>
          <a:custGeom>
            <a:avLst/>
            <a:gdLst/>
            <a:ahLst/>
            <a:cxnLst/>
            <a:rect l="l" t="t" r="r" b="b"/>
            <a:pathLst>
              <a:path w="8198739" h="8229600">
                <a:moveTo>
                  <a:pt x="0" y="0"/>
                </a:moveTo>
                <a:lnTo>
                  <a:pt x="8198739" y="0"/>
                </a:lnTo>
                <a:lnTo>
                  <a:pt x="8198739" y="8229600"/>
                </a:lnTo>
                <a:lnTo>
                  <a:pt x="0" y="8229600"/>
                </a:lnTo>
                <a:lnTo>
                  <a:pt x="0" y="0"/>
                </a:lnTo>
                <a:close/>
              </a:path>
            </a:pathLst>
          </a:custGeom>
          <a:blipFill>
            <a:blip r:embed="rId2"/>
            <a:stretch>
              <a:fillRect/>
            </a:stretch>
          </a:blipFill>
        </p:spPr>
      </p:sp>
      <p:sp>
        <p:nvSpPr>
          <p:cNvPr id="5" name="TextBox 14">
            <a:extLst>
              <a:ext uri="{FF2B5EF4-FFF2-40B4-BE49-F238E27FC236}">
                <a16:creationId xmlns:a16="http://schemas.microsoft.com/office/drawing/2014/main" id="{2AB7DC5E-718D-1ED1-6102-9258B184ABD0}"/>
              </a:ext>
            </a:extLst>
          </p:cNvPr>
          <p:cNvSpPr txBox="1"/>
          <p:nvPr/>
        </p:nvSpPr>
        <p:spPr>
          <a:xfrm>
            <a:off x="8947774" y="2655279"/>
            <a:ext cx="8115300" cy="1543050"/>
          </a:xfrm>
          <a:prstGeom prst="rect">
            <a:avLst/>
          </a:prstGeom>
        </p:spPr>
        <p:txBody>
          <a:bodyPr lIns="0" tIns="0" rIns="0" bIns="0" rtlCol="0" anchor="t">
            <a:spAutoFit/>
          </a:bodyPr>
          <a:lstStyle/>
          <a:p>
            <a:pPr algn="r">
              <a:lnSpc>
                <a:spcPts val="12599"/>
              </a:lnSpc>
            </a:pPr>
            <a:r>
              <a:rPr lang="en-US" sz="9000" b="1" dirty="0">
                <a:solidFill>
                  <a:srgbClr val="451E0E"/>
                </a:solidFill>
                <a:latin typeface="+mj-lt"/>
                <a:ea typeface="Etna Sans Serif"/>
                <a:cs typeface="Etna Sans Serif"/>
                <a:sym typeface="Etna Sans Serif"/>
              </a:rPr>
              <a:t>Weaknesses</a:t>
            </a:r>
          </a:p>
        </p:txBody>
      </p:sp>
      <p:sp>
        <p:nvSpPr>
          <p:cNvPr id="8" name="TextBox 7">
            <a:extLst>
              <a:ext uri="{FF2B5EF4-FFF2-40B4-BE49-F238E27FC236}">
                <a16:creationId xmlns:a16="http://schemas.microsoft.com/office/drawing/2014/main" id="{3FFD657B-FD62-8FFD-1206-8FA60F8733DA}"/>
              </a:ext>
            </a:extLst>
          </p:cNvPr>
          <p:cNvSpPr txBox="1"/>
          <p:nvPr/>
        </p:nvSpPr>
        <p:spPr>
          <a:xfrm>
            <a:off x="6400800" y="4260556"/>
            <a:ext cx="11493012" cy="3447098"/>
          </a:xfrm>
          <a:prstGeom prst="rect">
            <a:avLst/>
          </a:prstGeom>
          <a:noFill/>
        </p:spPr>
        <p:txBody>
          <a:bodyPr wrap="square">
            <a:spAutoFit/>
          </a:bodyPr>
          <a:lstStyle/>
          <a:p>
            <a:pPr marL="571500" indent="-571500">
              <a:buFont typeface="Arial" panose="020B0604020202020204" pitchFamily="34" charset="0"/>
              <a:buChar char="•"/>
            </a:pPr>
            <a:r>
              <a:rPr lang="en-US" sz="3000" b="1" dirty="0">
                <a:ln/>
                <a:solidFill>
                  <a:srgbClr val="451E0E"/>
                </a:solidFill>
                <a:latin typeface="Montserrat" panose="00000500000000000000" pitchFamily="2" charset="0"/>
                <a:ea typeface="Roboto"/>
                <a:cs typeface="Roboto"/>
                <a:rtl val="0"/>
              </a:rPr>
              <a:t>Limited Space: 50% </a:t>
            </a:r>
            <a:r>
              <a:rPr lang="en-US" sz="3000" dirty="0">
                <a:ln/>
                <a:solidFill>
                  <a:srgbClr val="451E0E"/>
                </a:solidFill>
                <a:latin typeface="Montserrat" panose="00000500000000000000" pitchFamily="2" charset="0"/>
                <a:ea typeface="Roboto"/>
                <a:cs typeface="Roboto"/>
                <a:rtl val="0"/>
              </a:rPr>
              <a:t>of customers report feeling crowded during peak hours.</a:t>
            </a:r>
          </a:p>
          <a:p>
            <a:pPr marL="571500" indent="-571500">
              <a:buFont typeface="Arial" panose="020B0604020202020204" pitchFamily="34" charset="0"/>
              <a:buChar char="•"/>
            </a:pPr>
            <a:endParaRPr lang="en-US" dirty="0">
              <a:ln/>
              <a:solidFill>
                <a:srgbClr val="451E0E"/>
              </a:solidFill>
              <a:latin typeface="Montserrat" panose="00000500000000000000" pitchFamily="2" charset="0"/>
              <a:ea typeface="Roboto"/>
              <a:cs typeface="Roboto"/>
              <a:rtl val="0"/>
            </a:endParaRPr>
          </a:p>
          <a:p>
            <a:pPr marL="571500" indent="-571500">
              <a:buFont typeface="Arial" panose="020B0604020202020204" pitchFamily="34" charset="0"/>
              <a:buChar char="•"/>
            </a:pPr>
            <a:r>
              <a:rPr lang="en-US" sz="3000" b="1" dirty="0">
                <a:ln/>
                <a:solidFill>
                  <a:srgbClr val="451E0E"/>
                </a:solidFill>
                <a:latin typeface="Montserrat" panose="00000500000000000000" pitchFamily="2" charset="0"/>
                <a:ea typeface="Roboto"/>
                <a:cs typeface="Roboto"/>
                <a:rtl val="0"/>
              </a:rPr>
              <a:t>Lack of Pre-Ordering: 30% </a:t>
            </a:r>
            <a:r>
              <a:rPr lang="en-US" sz="3000" dirty="0">
                <a:ln/>
                <a:solidFill>
                  <a:srgbClr val="451E0E"/>
                </a:solidFill>
                <a:latin typeface="Montserrat" panose="00000500000000000000" pitchFamily="2" charset="0"/>
                <a:ea typeface="Roboto"/>
                <a:cs typeface="Roboto"/>
                <a:rtl val="0"/>
              </a:rPr>
              <a:t>of potential customers prefer shops with mobile ordering options.</a:t>
            </a:r>
          </a:p>
          <a:p>
            <a:pPr marL="571500" indent="-571500">
              <a:buFont typeface="Arial" panose="020B0604020202020204" pitchFamily="34" charset="0"/>
              <a:buChar char="•"/>
            </a:pPr>
            <a:endParaRPr lang="en-US" dirty="0">
              <a:ln/>
              <a:solidFill>
                <a:srgbClr val="451E0E"/>
              </a:solidFill>
              <a:latin typeface="Montserrat" panose="00000500000000000000" pitchFamily="2" charset="0"/>
              <a:ea typeface="Roboto"/>
              <a:cs typeface="Roboto"/>
              <a:rtl val="0"/>
            </a:endParaRPr>
          </a:p>
          <a:p>
            <a:pPr marL="571500" indent="-571500">
              <a:buFont typeface="Arial" panose="020B0604020202020204" pitchFamily="34" charset="0"/>
              <a:buChar char="•"/>
            </a:pPr>
            <a:r>
              <a:rPr lang="en-US" sz="3000" b="1" dirty="0">
                <a:ln/>
                <a:solidFill>
                  <a:srgbClr val="451E0E"/>
                </a:solidFill>
                <a:latin typeface="Montserrat" panose="00000500000000000000" pitchFamily="2" charset="0"/>
                <a:ea typeface="Roboto"/>
                <a:cs typeface="Roboto"/>
                <a:rtl val="0"/>
              </a:rPr>
              <a:t>Basic Marketing: 10% </a:t>
            </a:r>
            <a:r>
              <a:rPr lang="en-US" sz="3000" dirty="0">
                <a:ln/>
                <a:solidFill>
                  <a:srgbClr val="451E0E"/>
                </a:solidFill>
                <a:latin typeface="Montserrat" panose="00000500000000000000" pitchFamily="2" charset="0"/>
                <a:ea typeface="Roboto"/>
                <a:cs typeface="Roboto"/>
                <a:rtl val="0"/>
              </a:rPr>
              <a:t>engagement rate on Instagram, indicating low brand visibility.</a:t>
            </a:r>
          </a:p>
        </p:txBody>
      </p:sp>
      <p:sp>
        <p:nvSpPr>
          <p:cNvPr id="2" name="Freeform: Shape 1">
            <a:extLst>
              <a:ext uri="{FF2B5EF4-FFF2-40B4-BE49-F238E27FC236}">
                <a16:creationId xmlns:a16="http://schemas.microsoft.com/office/drawing/2014/main" id="{CAD09444-E061-2FAB-DCDB-C2F70F802FF2}"/>
              </a:ext>
            </a:extLst>
          </p:cNvPr>
          <p:cNvSpPr/>
          <p:nvPr/>
        </p:nvSpPr>
        <p:spPr>
          <a:xfrm>
            <a:off x="945353" y="1957791"/>
            <a:ext cx="16567459" cy="7242048"/>
          </a:xfrm>
          <a:custGeom>
            <a:avLst/>
            <a:gdLst>
              <a:gd name="connsiteX0" fmla="*/ 1833136 w 6096398"/>
              <a:gd name="connsiteY0" fmla="*/ 2439248 h 2845504"/>
              <a:gd name="connsiteX1" fmla="*/ 2233952 w 6096398"/>
              <a:gd name="connsiteY1" fmla="*/ 52980 h 2845504"/>
              <a:gd name="connsiteX2" fmla="*/ 2199915 w 6096398"/>
              <a:gd name="connsiteY2" fmla="*/ 147 h 2845504"/>
              <a:gd name="connsiteX3" fmla="*/ 1914924 w 6096398"/>
              <a:gd name="connsiteY3" fmla="*/ 147 h 2845504"/>
              <a:gd name="connsiteX4" fmla="*/ 1874623 w 6096398"/>
              <a:gd name="connsiteY4" fmla="*/ 44851 h 2845504"/>
              <a:gd name="connsiteX5" fmla="*/ 1601993 w 6096398"/>
              <a:gd name="connsiteY5" fmla="*/ 1821345 h 2845504"/>
              <a:gd name="connsiteX6" fmla="*/ 1592680 w 6096398"/>
              <a:gd name="connsiteY6" fmla="*/ 1837601 h 2845504"/>
              <a:gd name="connsiteX7" fmla="*/ 1583367 w 6096398"/>
              <a:gd name="connsiteY7" fmla="*/ 1821345 h 2845504"/>
              <a:gd name="connsiteX8" fmla="*/ 1295328 w 6096398"/>
              <a:gd name="connsiteY8" fmla="*/ 44851 h 2845504"/>
              <a:gd name="connsiteX9" fmla="*/ 1255026 w 6096398"/>
              <a:gd name="connsiteY9" fmla="*/ 147 h 2845504"/>
              <a:gd name="connsiteX10" fmla="*/ 985445 w 6096398"/>
              <a:gd name="connsiteY10" fmla="*/ 147 h 2845504"/>
              <a:gd name="connsiteX11" fmla="*/ 945143 w 6096398"/>
              <a:gd name="connsiteY11" fmla="*/ 44851 h 2845504"/>
              <a:gd name="connsiteX12" fmla="*/ 678779 w 6096398"/>
              <a:gd name="connsiteY12" fmla="*/ 1817281 h 2845504"/>
              <a:gd name="connsiteX13" fmla="*/ 669466 w 6096398"/>
              <a:gd name="connsiteY13" fmla="*/ 1833537 h 2845504"/>
              <a:gd name="connsiteX14" fmla="*/ 660152 w 6096398"/>
              <a:gd name="connsiteY14" fmla="*/ 1821345 h 2845504"/>
              <a:gd name="connsiteX15" fmla="*/ 372113 w 6096398"/>
              <a:gd name="connsiteY15" fmla="*/ 44851 h 2845504"/>
              <a:gd name="connsiteX16" fmla="*/ 331812 w 6096398"/>
              <a:gd name="connsiteY16" fmla="*/ 147 h 2845504"/>
              <a:gd name="connsiteX17" fmla="*/ 34459 w 6096398"/>
              <a:gd name="connsiteY17" fmla="*/ 147 h 2845504"/>
              <a:gd name="connsiteX18" fmla="*/ 423 w 6096398"/>
              <a:gd name="connsiteY18" fmla="*/ 36723 h 2845504"/>
              <a:gd name="connsiteX19" fmla="*/ 423 w 6096398"/>
              <a:gd name="connsiteY19" fmla="*/ 52980 h 2845504"/>
              <a:gd name="connsiteX20" fmla="*/ 489970 w 6096398"/>
              <a:gd name="connsiteY20" fmla="*/ 2805012 h 2845504"/>
              <a:gd name="connsiteX21" fmla="*/ 530272 w 6096398"/>
              <a:gd name="connsiteY21" fmla="*/ 2845652 h 2845504"/>
              <a:gd name="connsiteX22" fmla="*/ 799853 w 6096398"/>
              <a:gd name="connsiteY22" fmla="*/ 2845652 h 2845504"/>
              <a:gd name="connsiteX23" fmla="*/ 840155 w 6096398"/>
              <a:gd name="connsiteY23" fmla="*/ 2800948 h 2845504"/>
              <a:gd name="connsiteX24" fmla="*/ 1109737 w 6096398"/>
              <a:gd name="connsiteY24" fmla="*/ 967558 h 2845504"/>
              <a:gd name="connsiteX25" fmla="*/ 1119050 w 6096398"/>
              <a:gd name="connsiteY25" fmla="*/ 955366 h 2845504"/>
              <a:gd name="connsiteX26" fmla="*/ 1128363 w 6096398"/>
              <a:gd name="connsiteY26" fmla="*/ 967558 h 2845504"/>
              <a:gd name="connsiteX27" fmla="*/ 1413354 w 6096398"/>
              <a:gd name="connsiteY27" fmla="*/ 2800948 h 2845504"/>
              <a:gd name="connsiteX28" fmla="*/ 1453656 w 6096398"/>
              <a:gd name="connsiteY28" fmla="*/ 2845652 h 2845504"/>
              <a:gd name="connsiteX29" fmla="*/ 6096821 w 6096398"/>
              <a:gd name="connsiteY29" fmla="*/ 2845652 h 2845504"/>
              <a:gd name="connsiteX30" fmla="*/ 6096821 w 6096398"/>
              <a:gd name="connsiteY30" fmla="*/ 204026 h 2845504"/>
              <a:gd name="connsiteX31" fmla="*/ 3861600 w 6096398"/>
              <a:gd name="connsiteY31" fmla="*/ 204026 h 2845504"/>
              <a:gd name="connsiteX0" fmla="*/ 1832713 w 7031753"/>
              <a:gd name="connsiteY0" fmla="*/ 2439101 h 2845505"/>
              <a:gd name="connsiteX1" fmla="*/ 2233529 w 7031753"/>
              <a:gd name="connsiteY1" fmla="*/ 52833 h 2845505"/>
              <a:gd name="connsiteX2" fmla="*/ 2199492 w 7031753"/>
              <a:gd name="connsiteY2" fmla="*/ 0 h 2845505"/>
              <a:gd name="connsiteX3" fmla="*/ 1914501 w 7031753"/>
              <a:gd name="connsiteY3" fmla="*/ 0 h 2845505"/>
              <a:gd name="connsiteX4" fmla="*/ 1874200 w 7031753"/>
              <a:gd name="connsiteY4" fmla="*/ 44704 h 2845505"/>
              <a:gd name="connsiteX5" fmla="*/ 1601570 w 7031753"/>
              <a:gd name="connsiteY5" fmla="*/ 1821198 h 2845505"/>
              <a:gd name="connsiteX6" fmla="*/ 1592257 w 7031753"/>
              <a:gd name="connsiteY6" fmla="*/ 1837454 h 2845505"/>
              <a:gd name="connsiteX7" fmla="*/ 1582944 w 7031753"/>
              <a:gd name="connsiteY7" fmla="*/ 1821198 h 2845505"/>
              <a:gd name="connsiteX8" fmla="*/ 1294905 w 7031753"/>
              <a:gd name="connsiteY8" fmla="*/ 44704 h 2845505"/>
              <a:gd name="connsiteX9" fmla="*/ 1254603 w 7031753"/>
              <a:gd name="connsiteY9" fmla="*/ 0 h 2845505"/>
              <a:gd name="connsiteX10" fmla="*/ 985022 w 7031753"/>
              <a:gd name="connsiteY10" fmla="*/ 0 h 2845505"/>
              <a:gd name="connsiteX11" fmla="*/ 944720 w 7031753"/>
              <a:gd name="connsiteY11" fmla="*/ 44704 h 2845505"/>
              <a:gd name="connsiteX12" fmla="*/ 678356 w 7031753"/>
              <a:gd name="connsiteY12" fmla="*/ 1817134 h 2845505"/>
              <a:gd name="connsiteX13" fmla="*/ 669043 w 7031753"/>
              <a:gd name="connsiteY13" fmla="*/ 1833390 h 2845505"/>
              <a:gd name="connsiteX14" fmla="*/ 659729 w 7031753"/>
              <a:gd name="connsiteY14" fmla="*/ 1821198 h 2845505"/>
              <a:gd name="connsiteX15" fmla="*/ 371690 w 7031753"/>
              <a:gd name="connsiteY15" fmla="*/ 44704 h 2845505"/>
              <a:gd name="connsiteX16" fmla="*/ 331389 w 7031753"/>
              <a:gd name="connsiteY16" fmla="*/ 0 h 2845505"/>
              <a:gd name="connsiteX17" fmla="*/ 34036 w 7031753"/>
              <a:gd name="connsiteY17" fmla="*/ 0 h 2845505"/>
              <a:gd name="connsiteX18" fmla="*/ 0 w 7031753"/>
              <a:gd name="connsiteY18" fmla="*/ 36576 h 2845505"/>
              <a:gd name="connsiteX19" fmla="*/ 0 w 7031753"/>
              <a:gd name="connsiteY19" fmla="*/ 52833 h 2845505"/>
              <a:gd name="connsiteX20" fmla="*/ 489547 w 7031753"/>
              <a:gd name="connsiteY20" fmla="*/ 2804865 h 2845505"/>
              <a:gd name="connsiteX21" fmla="*/ 529849 w 7031753"/>
              <a:gd name="connsiteY21" fmla="*/ 2845505 h 2845505"/>
              <a:gd name="connsiteX22" fmla="*/ 799430 w 7031753"/>
              <a:gd name="connsiteY22" fmla="*/ 2845505 h 2845505"/>
              <a:gd name="connsiteX23" fmla="*/ 839732 w 7031753"/>
              <a:gd name="connsiteY23" fmla="*/ 2800801 h 2845505"/>
              <a:gd name="connsiteX24" fmla="*/ 1109314 w 7031753"/>
              <a:gd name="connsiteY24" fmla="*/ 967411 h 2845505"/>
              <a:gd name="connsiteX25" fmla="*/ 1118627 w 7031753"/>
              <a:gd name="connsiteY25" fmla="*/ 955219 h 2845505"/>
              <a:gd name="connsiteX26" fmla="*/ 1127940 w 7031753"/>
              <a:gd name="connsiteY26" fmla="*/ 967411 h 2845505"/>
              <a:gd name="connsiteX27" fmla="*/ 1412931 w 7031753"/>
              <a:gd name="connsiteY27" fmla="*/ 2800801 h 2845505"/>
              <a:gd name="connsiteX28" fmla="*/ 1453233 w 7031753"/>
              <a:gd name="connsiteY28" fmla="*/ 2845505 h 2845505"/>
              <a:gd name="connsiteX29" fmla="*/ 6096398 w 7031753"/>
              <a:gd name="connsiteY29" fmla="*/ 2845505 h 2845505"/>
              <a:gd name="connsiteX30" fmla="*/ 7031753 w 7031753"/>
              <a:gd name="connsiteY30" fmla="*/ 200069 h 2845505"/>
              <a:gd name="connsiteX31" fmla="*/ 3861177 w 7031753"/>
              <a:gd name="connsiteY31" fmla="*/ 203879 h 2845505"/>
              <a:gd name="connsiteX0" fmla="*/ 1832713 w 7031753"/>
              <a:gd name="connsiteY0" fmla="*/ 2439101 h 2845505"/>
              <a:gd name="connsiteX1" fmla="*/ 2233529 w 7031753"/>
              <a:gd name="connsiteY1" fmla="*/ 52833 h 2845505"/>
              <a:gd name="connsiteX2" fmla="*/ 2199492 w 7031753"/>
              <a:gd name="connsiteY2" fmla="*/ 0 h 2845505"/>
              <a:gd name="connsiteX3" fmla="*/ 1914501 w 7031753"/>
              <a:gd name="connsiteY3" fmla="*/ 0 h 2845505"/>
              <a:gd name="connsiteX4" fmla="*/ 1874200 w 7031753"/>
              <a:gd name="connsiteY4" fmla="*/ 44704 h 2845505"/>
              <a:gd name="connsiteX5" fmla="*/ 1601570 w 7031753"/>
              <a:gd name="connsiteY5" fmla="*/ 1821198 h 2845505"/>
              <a:gd name="connsiteX6" fmla="*/ 1592257 w 7031753"/>
              <a:gd name="connsiteY6" fmla="*/ 1837454 h 2845505"/>
              <a:gd name="connsiteX7" fmla="*/ 1582944 w 7031753"/>
              <a:gd name="connsiteY7" fmla="*/ 1821198 h 2845505"/>
              <a:gd name="connsiteX8" fmla="*/ 1294905 w 7031753"/>
              <a:gd name="connsiteY8" fmla="*/ 44704 h 2845505"/>
              <a:gd name="connsiteX9" fmla="*/ 1254603 w 7031753"/>
              <a:gd name="connsiteY9" fmla="*/ 0 h 2845505"/>
              <a:gd name="connsiteX10" fmla="*/ 985022 w 7031753"/>
              <a:gd name="connsiteY10" fmla="*/ 0 h 2845505"/>
              <a:gd name="connsiteX11" fmla="*/ 944720 w 7031753"/>
              <a:gd name="connsiteY11" fmla="*/ 44704 h 2845505"/>
              <a:gd name="connsiteX12" fmla="*/ 678356 w 7031753"/>
              <a:gd name="connsiteY12" fmla="*/ 1817134 h 2845505"/>
              <a:gd name="connsiteX13" fmla="*/ 669043 w 7031753"/>
              <a:gd name="connsiteY13" fmla="*/ 1833390 h 2845505"/>
              <a:gd name="connsiteX14" fmla="*/ 659729 w 7031753"/>
              <a:gd name="connsiteY14" fmla="*/ 1821198 h 2845505"/>
              <a:gd name="connsiteX15" fmla="*/ 371690 w 7031753"/>
              <a:gd name="connsiteY15" fmla="*/ 44704 h 2845505"/>
              <a:gd name="connsiteX16" fmla="*/ 331389 w 7031753"/>
              <a:gd name="connsiteY16" fmla="*/ 0 h 2845505"/>
              <a:gd name="connsiteX17" fmla="*/ 34036 w 7031753"/>
              <a:gd name="connsiteY17" fmla="*/ 0 h 2845505"/>
              <a:gd name="connsiteX18" fmla="*/ 0 w 7031753"/>
              <a:gd name="connsiteY18" fmla="*/ 36576 h 2845505"/>
              <a:gd name="connsiteX19" fmla="*/ 0 w 7031753"/>
              <a:gd name="connsiteY19" fmla="*/ 52833 h 2845505"/>
              <a:gd name="connsiteX20" fmla="*/ 489547 w 7031753"/>
              <a:gd name="connsiteY20" fmla="*/ 2804865 h 2845505"/>
              <a:gd name="connsiteX21" fmla="*/ 529849 w 7031753"/>
              <a:gd name="connsiteY21" fmla="*/ 2845505 h 2845505"/>
              <a:gd name="connsiteX22" fmla="*/ 799430 w 7031753"/>
              <a:gd name="connsiteY22" fmla="*/ 2845505 h 2845505"/>
              <a:gd name="connsiteX23" fmla="*/ 839732 w 7031753"/>
              <a:gd name="connsiteY23" fmla="*/ 2800801 h 2845505"/>
              <a:gd name="connsiteX24" fmla="*/ 1109314 w 7031753"/>
              <a:gd name="connsiteY24" fmla="*/ 967411 h 2845505"/>
              <a:gd name="connsiteX25" fmla="*/ 1118627 w 7031753"/>
              <a:gd name="connsiteY25" fmla="*/ 955219 h 2845505"/>
              <a:gd name="connsiteX26" fmla="*/ 1127940 w 7031753"/>
              <a:gd name="connsiteY26" fmla="*/ 967411 h 2845505"/>
              <a:gd name="connsiteX27" fmla="*/ 1412931 w 7031753"/>
              <a:gd name="connsiteY27" fmla="*/ 2800801 h 2845505"/>
              <a:gd name="connsiteX28" fmla="*/ 1453233 w 7031753"/>
              <a:gd name="connsiteY28" fmla="*/ 2845505 h 2845505"/>
              <a:gd name="connsiteX29" fmla="*/ 7031753 w 7031753"/>
              <a:gd name="connsiteY29" fmla="*/ 2845505 h 2845505"/>
              <a:gd name="connsiteX30" fmla="*/ 7031753 w 7031753"/>
              <a:gd name="connsiteY30" fmla="*/ 200069 h 2845505"/>
              <a:gd name="connsiteX31" fmla="*/ 3861177 w 7031753"/>
              <a:gd name="connsiteY31" fmla="*/ 203879 h 284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31753" h="2845505">
                <a:moveTo>
                  <a:pt x="1832713" y="2439101"/>
                </a:moveTo>
                <a:lnTo>
                  <a:pt x="2233529" y="52833"/>
                </a:lnTo>
                <a:cubicBezTo>
                  <a:pt x="2239794" y="17611"/>
                  <a:pt x="2228279" y="0"/>
                  <a:pt x="2199492" y="0"/>
                </a:cubicBezTo>
                <a:lnTo>
                  <a:pt x="1914501" y="0"/>
                </a:lnTo>
                <a:cubicBezTo>
                  <a:pt x="1891811" y="0"/>
                  <a:pt x="1878264" y="14901"/>
                  <a:pt x="1874200" y="44704"/>
                </a:cubicBezTo>
                <a:lnTo>
                  <a:pt x="1601570" y="1821198"/>
                </a:lnTo>
                <a:cubicBezTo>
                  <a:pt x="1599538" y="1832035"/>
                  <a:pt x="1596321" y="1837454"/>
                  <a:pt x="1592257" y="1837454"/>
                </a:cubicBezTo>
                <a:cubicBezTo>
                  <a:pt x="1588193" y="1837454"/>
                  <a:pt x="1584976" y="1832035"/>
                  <a:pt x="1582944" y="1821198"/>
                </a:cubicBezTo>
                <a:lnTo>
                  <a:pt x="1294905" y="44704"/>
                </a:lnTo>
                <a:cubicBezTo>
                  <a:pt x="1290671" y="14901"/>
                  <a:pt x="1277294" y="0"/>
                  <a:pt x="1254603" y="0"/>
                </a:cubicBezTo>
                <a:lnTo>
                  <a:pt x="985022" y="0"/>
                </a:lnTo>
                <a:cubicBezTo>
                  <a:pt x="960299" y="0"/>
                  <a:pt x="946752" y="14901"/>
                  <a:pt x="944720" y="44704"/>
                </a:cubicBezTo>
                <a:lnTo>
                  <a:pt x="678356" y="1817134"/>
                </a:lnTo>
                <a:cubicBezTo>
                  <a:pt x="676324" y="1827971"/>
                  <a:pt x="673107" y="1833390"/>
                  <a:pt x="669043" y="1833390"/>
                </a:cubicBezTo>
                <a:cubicBezTo>
                  <a:pt x="664979" y="1833390"/>
                  <a:pt x="661761" y="1829326"/>
                  <a:pt x="659729" y="1821198"/>
                </a:cubicBezTo>
                <a:lnTo>
                  <a:pt x="371690" y="44704"/>
                </a:lnTo>
                <a:cubicBezTo>
                  <a:pt x="367457" y="14901"/>
                  <a:pt x="354079" y="0"/>
                  <a:pt x="331389" y="0"/>
                </a:cubicBezTo>
                <a:lnTo>
                  <a:pt x="34036" y="0"/>
                </a:lnTo>
                <a:cubicBezTo>
                  <a:pt x="11345" y="0"/>
                  <a:pt x="0" y="12192"/>
                  <a:pt x="0" y="36576"/>
                </a:cubicBezTo>
                <a:lnTo>
                  <a:pt x="0" y="52833"/>
                </a:lnTo>
                <a:lnTo>
                  <a:pt x="489547" y="2804865"/>
                </a:lnTo>
                <a:cubicBezTo>
                  <a:pt x="495813" y="2831958"/>
                  <a:pt x="509190" y="2845505"/>
                  <a:pt x="529849" y="2845505"/>
                </a:cubicBezTo>
                <a:lnTo>
                  <a:pt x="799430" y="2845505"/>
                </a:lnTo>
                <a:cubicBezTo>
                  <a:pt x="824153" y="2845505"/>
                  <a:pt x="837531" y="2830604"/>
                  <a:pt x="839732" y="2800801"/>
                </a:cubicBezTo>
                <a:lnTo>
                  <a:pt x="1109314" y="967411"/>
                </a:lnTo>
                <a:cubicBezTo>
                  <a:pt x="1111346" y="959283"/>
                  <a:pt x="1114394" y="955219"/>
                  <a:pt x="1118627" y="955219"/>
                </a:cubicBezTo>
                <a:cubicBezTo>
                  <a:pt x="1122860" y="955219"/>
                  <a:pt x="1125908" y="959283"/>
                  <a:pt x="1127940" y="967411"/>
                </a:cubicBezTo>
                <a:lnTo>
                  <a:pt x="1412931" y="2800801"/>
                </a:lnTo>
                <a:cubicBezTo>
                  <a:pt x="1416995" y="2830604"/>
                  <a:pt x="1430373" y="2845505"/>
                  <a:pt x="1453233" y="2845505"/>
                </a:cubicBezTo>
                <a:lnTo>
                  <a:pt x="7031753" y="2845505"/>
                </a:lnTo>
                <a:lnTo>
                  <a:pt x="7031753" y="200069"/>
                </a:lnTo>
                <a:lnTo>
                  <a:pt x="3861177" y="203879"/>
                </a:lnTo>
              </a:path>
            </a:pathLst>
          </a:custGeom>
          <a:noFill/>
          <a:ln w="33854" cap="rnd">
            <a:solidFill>
              <a:srgbClr val="451E0E"/>
            </a:solidFill>
            <a:prstDash val="solid"/>
            <a:round/>
          </a:ln>
        </p:spPr>
        <p:txBody>
          <a:bodyPr rtlCol="0" anchor="ctr"/>
          <a:lstStyle/>
          <a:p>
            <a:endParaRPr lang="en-US" sz="2400">
              <a:latin typeface="TT Norms" panose="020B0604020202020204" charset="0"/>
            </a:endParaRPr>
          </a:p>
        </p:txBody>
      </p:sp>
      <p:sp>
        <p:nvSpPr>
          <p:cNvPr id="3" name="Freeform 16">
            <a:extLst>
              <a:ext uri="{FF2B5EF4-FFF2-40B4-BE49-F238E27FC236}">
                <a16:creationId xmlns:a16="http://schemas.microsoft.com/office/drawing/2014/main" id="{834D0302-4544-950E-1178-156037970FF6}"/>
              </a:ext>
            </a:extLst>
          </p:cNvPr>
          <p:cNvSpPr/>
          <p:nvPr/>
        </p:nvSpPr>
        <p:spPr>
          <a:xfrm>
            <a:off x="-3733800" y="-2281464"/>
            <a:ext cx="8198739" cy="8229600"/>
          </a:xfrm>
          <a:custGeom>
            <a:avLst/>
            <a:gdLst/>
            <a:ahLst/>
            <a:cxnLst/>
            <a:rect l="l" t="t" r="r" b="b"/>
            <a:pathLst>
              <a:path w="8198739" h="8229600">
                <a:moveTo>
                  <a:pt x="0" y="0"/>
                </a:moveTo>
                <a:lnTo>
                  <a:pt x="8198739" y="0"/>
                </a:lnTo>
                <a:lnTo>
                  <a:pt x="8198739" y="8229600"/>
                </a:lnTo>
                <a:lnTo>
                  <a:pt x="0" y="8229600"/>
                </a:lnTo>
                <a:lnTo>
                  <a:pt x="0" y="0"/>
                </a:lnTo>
                <a:close/>
              </a:path>
            </a:pathLst>
          </a:custGeom>
          <a:blipFill>
            <a:blip r:embed="rId2"/>
            <a:stretch>
              <a:fillRect/>
            </a:stretch>
          </a:blipFill>
        </p:spPr>
      </p:sp>
      <p:pic>
        <p:nvPicPr>
          <p:cNvPr id="4" name="Picture 3">
            <a:extLst>
              <a:ext uri="{FF2B5EF4-FFF2-40B4-BE49-F238E27FC236}">
                <a16:creationId xmlns:a16="http://schemas.microsoft.com/office/drawing/2014/main" id="{DE531C1F-C7B0-7152-86C5-C095B794BFF4}"/>
              </a:ext>
            </a:extLst>
          </p:cNvPr>
          <p:cNvPicPr>
            <a:picLocks noChangeAspect="1"/>
          </p:cNvPicPr>
          <p:nvPr/>
        </p:nvPicPr>
        <p:blipFill>
          <a:blip r:embed="rId3">
            <a:duotone>
              <a:schemeClr val="accent6">
                <a:shade val="45000"/>
                <a:satMod val="135000"/>
              </a:schemeClr>
              <a:prstClr val="white"/>
            </a:duotone>
          </a:blip>
          <a:stretch>
            <a:fillRect/>
          </a:stretch>
        </p:blipFill>
        <p:spPr>
          <a:xfrm>
            <a:off x="13987269" y="983488"/>
            <a:ext cx="3906543" cy="943190"/>
          </a:xfrm>
          <a:prstGeom prst="rect">
            <a:avLst/>
          </a:prstGeom>
        </p:spPr>
      </p:pic>
    </p:spTree>
    <p:extLst>
      <p:ext uri="{BB962C8B-B14F-4D97-AF65-F5344CB8AC3E}">
        <p14:creationId xmlns:p14="http://schemas.microsoft.com/office/powerpoint/2010/main" val="1272629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407E3-264E-D12D-762F-D6011A2E66E9}"/>
            </a:ext>
          </a:extLst>
        </p:cNvPr>
        <p:cNvGrpSpPr/>
        <p:nvPr/>
      </p:nvGrpSpPr>
      <p:grpSpPr>
        <a:xfrm>
          <a:off x="0" y="0"/>
          <a:ext cx="0" cy="0"/>
          <a:chOff x="0" y="0"/>
          <a:chExt cx="0" cy="0"/>
        </a:xfrm>
      </p:grpSpPr>
      <p:grpSp>
        <p:nvGrpSpPr>
          <p:cNvPr id="10" name="Group 10">
            <a:extLst>
              <a:ext uri="{FF2B5EF4-FFF2-40B4-BE49-F238E27FC236}">
                <a16:creationId xmlns:a16="http://schemas.microsoft.com/office/drawing/2014/main" id="{5D0A116E-B13C-D795-BD78-A63F3765DB31}"/>
              </a:ext>
            </a:extLst>
          </p:cNvPr>
          <p:cNvGrpSpPr/>
          <p:nvPr/>
        </p:nvGrpSpPr>
        <p:grpSpPr>
          <a:xfrm>
            <a:off x="12436087" y="-313815"/>
            <a:ext cx="5851913" cy="1102981"/>
            <a:chOff x="0" y="0"/>
            <a:chExt cx="1541245" cy="290497"/>
          </a:xfrm>
          <a:solidFill>
            <a:srgbClr val="451E0E"/>
          </a:solidFill>
        </p:grpSpPr>
        <p:sp>
          <p:nvSpPr>
            <p:cNvPr id="11" name="Freeform 11">
              <a:extLst>
                <a:ext uri="{FF2B5EF4-FFF2-40B4-BE49-F238E27FC236}">
                  <a16:creationId xmlns:a16="http://schemas.microsoft.com/office/drawing/2014/main" id="{9D5ED47F-26FA-AF5F-E68C-799F522072C4}"/>
                </a:ext>
              </a:extLst>
            </p:cNvPr>
            <p:cNvSpPr/>
            <p:nvPr/>
          </p:nvSpPr>
          <p:spPr>
            <a:xfrm>
              <a:off x="0" y="0"/>
              <a:ext cx="1541244" cy="290497"/>
            </a:xfrm>
            <a:custGeom>
              <a:avLst/>
              <a:gdLst/>
              <a:ahLst/>
              <a:cxnLst/>
              <a:rect l="l" t="t" r="r" b="b"/>
              <a:pathLst>
                <a:path w="1541244" h="290497">
                  <a:moveTo>
                    <a:pt x="0" y="0"/>
                  </a:moveTo>
                  <a:lnTo>
                    <a:pt x="1541244" y="0"/>
                  </a:lnTo>
                  <a:lnTo>
                    <a:pt x="1541244" y="290497"/>
                  </a:lnTo>
                  <a:lnTo>
                    <a:pt x="0" y="290497"/>
                  </a:lnTo>
                  <a:close/>
                </a:path>
              </a:pathLst>
            </a:custGeom>
            <a:grpFill/>
          </p:spPr>
        </p:sp>
        <p:sp>
          <p:nvSpPr>
            <p:cNvPr id="12" name="TextBox 12">
              <a:extLst>
                <a:ext uri="{FF2B5EF4-FFF2-40B4-BE49-F238E27FC236}">
                  <a16:creationId xmlns:a16="http://schemas.microsoft.com/office/drawing/2014/main" id="{B57A41E1-8FFE-F378-D6BF-6A9E648A8B57}"/>
                </a:ext>
              </a:extLst>
            </p:cNvPr>
            <p:cNvSpPr txBox="1"/>
            <p:nvPr/>
          </p:nvSpPr>
          <p:spPr>
            <a:xfrm>
              <a:off x="0" y="-38100"/>
              <a:ext cx="1541245" cy="328597"/>
            </a:xfrm>
            <a:prstGeom prst="rect">
              <a:avLst/>
            </a:prstGeom>
            <a:grpFill/>
          </p:spPr>
          <p:txBody>
            <a:bodyPr lIns="50800" tIns="50800" rIns="50800" bIns="50800" rtlCol="0" anchor="ctr"/>
            <a:lstStyle/>
            <a:p>
              <a:pPr algn="ctr">
                <a:lnSpc>
                  <a:spcPts val="2799"/>
                </a:lnSpc>
              </a:pPr>
              <a:endParaRPr/>
            </a:p>
          </p:txBody>
        </p:sp>
      </p:grpSp>
      <p:grpSp>
        <p:nvGrpSpPr>
          <p:cNvPr id="13" name="Group 13">
            <a:extLst>
              <a:ext uri="{FF2B5EF4-FFF2-40B4-BE49-F238E27FC236}">
                <a16:creationId xmlns:a16="http://schemas.microsoft.com/office/drawing/2014/main" id="{6DD16CE1-0133-5162-5567-94E219527BE7}"/>
              </a:ext>
            </a:extLst>
          </p:cNvPr>
          <p:cNvGrpSpPr/>
          <p:nvPr/>
        </p:nvGrpSpPr>
        <p:grpSpPr>
          <a:xfrm>
            <a:off x="-150888" y="9566889"/>
            <a:ext cx="5851913" cy="1102981"/>
            <a:chOff x="0" y="0"/>
            <a:chExt cx="1541245" cy="290497"/>
          </a:xfrm>
        </p:grpSpPr>
        <p:sp>
          <p:nvSpPr>
            <p:cNvPr id="14" name="Freeform 14">
              <a:extLst>
                <a:ext uri="{FF2B5EF4-FFF2-40B4-BE49-F238E27FC236}">
                  <a16:creationId xmlns:a16="http://schemas.microsoft.com/office/drawing/2014/main" id="{CF5EB37F-38D9-4410-8A30-5612E67DF66E}"/>
                </a:ext>
              </a:extLst>
            </p:cNvPr>
            <p:cNvSpPr/>
            <p:nvPr/>
          </p:nvSpPr>
          <p:spPr>
            <a:xfrm>
              <a:off x="0" y="0"/>
              <a:ext cx="1541244" cy="290497"/>
            </a:xfrm>
            <a:custGeom>
              <a:avLst/>
              <a:gdLst/>
              <a:ahLst/>
              <a:cxnLst/>
              <a:rect l="l" t="t" r="r" b="b"/>
              <a:pathLst>
                <a:path w="1541244" h="290497">
                  <a:moveTo>
                    <a:pt x="0" y="0"/>
                  </a:moveTo>
                  <a:lnTo>
                    <a:pt x="1541244" y="0"/>
                  </a:lnTo>
                  <a:lnTo>
                    <a:pt x="1541244" y="290497"/>
                  </a:lnTo>
                  <a:lnTo>
                    <a:pt x="0" y="290497"/>
                  </a:lnTo>
                  <a:close/>
                </a:path>
              </a:pathLst>
            </a:custGeom>
            <a:solidFill>
              <a:srgbClr val="B35D34"/>
            </a:solidFill>
          </p:spPr>
        </p:sp>
        <p:sp>
          <p:nvSpPr>
            <p:cNvPr id="15" name="TextBox 15">
              <a:extLst>
                <a:ext uri="{FF2B5EF4-FFF2-40B4-BE49-F238E27FC236}">
                  <a16:creationId xmlns:a16="http://schemas.microsoft.com/office/drawing/2014/main" id="{B323634E-87EF-61F0-8DA5-A883342F220D}"/>
                </a:ext>
              </a:extLst>
            </p:cNvPr>
            <p:cNvSpPr txBox="1"/>
            <p:nvPr/>
          </p:nvSpPr>
          <p:spPr>
            <a:xfrm>
              <a:off x="0" y="-38100"/>
              <a:ext cx="1541245" cy="328597"/>
            </a:xfrm>
            <a:prstGeom prst="rect">
              <a:avLst/>
            </a:prstGeom>
          </p:spPr>
          <p:txBody>
            <a:bodyPr lIns="50800" tIns="50800" rIns="50800" bIns="50800" rtlCol="0" anchor="ctr"/>
            <a:lstStyle/>
            <a:p>
              <a:pPr algn="ctr">
                <a:lnSpc>
                  <a:spcPts val="2799"/>
                </a:lnSpc>
              </a:pPr>
              <a:endParaRPr/>
            </a:p>
          </p:txBody>
        </p:sp>
      </p:grpSp>
      <p:sp>
        <p:nvSpPr>
          <p:cNvPr id="17" name="Freeform 17">
            <a:extLst>
              <a:ext uri="{FF2B5EF4-FFF2-40B4-BE49-F238E27FC236}">
                <a16:creationId xmlns:a16="http://schemas.microsoft.com/office/drawing/2014/main" id="{F0389045-AF91-8441-05F3-E52347A05A47}"/>
              </a:ext>
            </a:extLst>
          </p:cNvPr>
          <p:cNvSpPr/>
          <p:nvPr/>
        </p:nvSpPr>
        <p:spPr>
          <a:xfrm>
            <a:off x="3592533" y="8572500"/>
            <a:ext cx="8198739" cy="8229600"/>
          </a:xfrm>
          <a:custGeom>
            <a:avLst/>
            <a:gdLst/>
            <a:ahLst/>
            <a:cxnLst/>
            <a:rect l="l" t="t" r="r" b="b"/>
            <a:pathLst>
              <a:path w="8198739" h="8229600">
                <a:moveTo>
                  <a:pt x="0" y="0"/>
                </a:moveTo>
                <a:lnTo>
                  <a:pt x="8198739" y="0"/>
                </a:lnTo>
                <a:lnTo>
                  <a:pt x="8198739" y="8229600"/>
                </a:lnTo>
                <a:lnTo>
                  <a:pt x="0" y="8229600"/>
                </a:lnTo>
                <a:lnTo>
                  <a:pt x="0" y="0"/>
                </a:lnTo>
                <a:close/>
              </a:path>
            </a:pathLst>
          </a:custGeom>
          <a:blipFill>
            <a:blip r:embed="rId2"/>
            <a:stretch>
              <a:fillRect/>
            </a:stretch>
          </a:blipFill>
        </p:spPr>
      </p:sp>
      <p:sp>
        <p:nvSpPr>
          <p:cNvPr id="5" name="TextBox 14">
            <a:extLst>
              <a:ext uri="{FF2B5EF4-FFF2-40B4-BE49-F238E27FC236}">
                <a16:creationId xmlns:a16="http://schemas.microsoft.com/office/drawing/2014/main" id="{42907D9F-BF3E-49F5-204E-F9717F689F07}"/>
              </a:ext>
            </a:extLst>
          </p:cNvPr>
          <p:cNvSpPr txBox="1"/>
          <p:nvPr/>
        </p:nvSpPr>
        <p:spPr>
          <a:xfrm>
            <a:off x="1363570" y="2396407"/>
            <a:ext cx="8466230" cy="1497076"/>
          </a:xfrm>
          <a:prstGeom prst="rect">
            <a:avLst/>
          </a:prstGeom>
        </p:spPr>
        <p:txBody>
          <a:bodyPr wrap="square" lIns="0" tIns="0" rIns="0" bIns="0" rtlCol="0" anchor="t">
            <a:spAutoFit/>
          </a:bodyPr>
          <a:lstStyle/>
          <a:p>
            <a:pPr>
              <a:lnSpc>
                <a:spcPts val="12599"/>
              </a:lnSpc>
            </a:pPr>
            <a:r>
              <a:rPr lang="en-US" sz="9000" b="1" dirty="0">
                <a:solidFill>
                  <a:srgbClr val="451E0E"/>
                </a:solidFill>
                <a:latin typeface="+mj-lt"/>
                <a:ea typeface="Etna Sans Serif"/>
                <a:cs typeface="Etna Sans Serif"/>
                <a:sym typeface="Etna Sans Serif"/>
              </a:rPr>
              <a:t>Opportunities</a:t>
            </a:r>
          </a:p>
        </p:txBody>
      </p:sp>
      <p:sp>
        <p:nvSpPr>
          <p:cNvPr id="8" name="TextBox 7">
            <a:extLst>
              <a:ext uri="{FF2B5EF4-FFF2-40B4-BE49-F238E27FC236}">
                <a16:creationId xmlns:a16="http://schemas.microsoft.com/office/drawing/2014/main" id="{32F93B16-D7E1-1DE3-5E19-D2CFC8BAC6E0}"/>
              </a:ext>
            </a:extLst>
          </p:cNvPr>
          <p:cNvSpPr txBox="1"/>
          <p:nvPr/>
        </p:nvSpPr>
        <p:spPr>
          <a:xfrm>
            <a:off x="1363570" y="3996752"/>
            <a:ext cx="11072517" cy="4339650"/>
          </a:xfrm>
          <a:prstGeom prst="rect">
            <a:avLst/>
          </a:prstGeom>
          <a:noFill/>
        </p:spPr>
        <p:txBody>
          <a:bodyPr wrap="square">
            <a:spAutoFit/>
          </a:bodyPr>
          <a:lstStyle/>
          <a:p>
            <a:pPr marL="571500" indent="-571500">
              <a:buFont typeface="Arial" panose="020B0604020202020204" pitchFamily="34" charset="0"/>
              <a:buChar char="•"/>
            </a:pPr>
            <a:r>
              <a:rPr lang="en-US" sz="3000" b="1">
                <a:ln/>
                <a:solidFill>
                  <a:srgbClr val="451E0E"/>
                </a:solidFill>
                <a:latin typeface="+mj-lt"/>
                <a:ea typeface="Roboto"/>
                <a:cs typeface="Roboto"/>
                <a:rtl val="0"/>
              </a:rPr>
              <a:t>New Office </a:t>
            </a:r>
            <a:r>
              <a:rPr lang="en-US" sz="3000" b="1" dirty="0">
                <a:ln/>
                <a:solidFill>
                  <a:srgbClr val="451E0E"/>
                </a:solidFill>
                <a:latin typeface="+mj-lt"/>
                <a:ea typeface="Roboto"/>
                <a:cs typeface="Roboto"/>
                <a:rtl val="0"/>
              </a:rPr>
              <a:t>Building: </a:t>
            </a:r>
            <a:r>
              <a:rPr lang="en-US" sz="3000" dirty="0">
                <a:ln/>
                <a:solidFill>
                  <a:srgbClr val="451E0E"/>
                </a:solidFill>
                <a:latin typeface="+mj-lt"/>
                <a:ea typeface="Roboto"/>
                <a:cs typeface="Roboto"/>
                <a:rtl val="0"/>
              </a:rPr>
              <a:t>Potential to attract an estimated </a:t>
            </a:r>
            <a:r>
              <a:rPr lang="en-US" sz="3000" b="1" dirty="0">
                <a:ln/>
                <a:solidFill>
                  <a:srgbClr val="451E0E"/>
                </a:solidFill>
                <a:latin typeface="+mj-lt"/>
                <a:ea typeface="Roboto"/>
                <a:cs typeface="Roboto"/>
                <a:rtl val="0"/>
              </a:rPr>
              <a:t>200</a:t>
            </a:r>
            <a:r>
              <a:rPr lang="en-US" sz="3000" dirty="0">
                <a:ln/>
                <a:solidFill>
                  <a:srgbClr val="451E0E"/>
                </a:solidFill>
                <a:latin typeface="+mj-lt"/>
                <a:ea typeface="Roboto"/>
                <a:cs typeface="Roboto"/>
                <a:rtl val="0"/>
              </a:rPr>
              <a:t> new daily customers, increasing foot traffic by approximately </a:t>
            </a:r>
            <a:r>
              <a:rPr lang="en-US" sz="3000" b="1" dirty="0">
                <a:ln/>
                <a:solidFill>
                  <a:srgbClr val="451E0E"/>
                </a:solidFill>
                <a:latin typeface="+mj-lt"/>
                <a:ea typeface="Roboto"/>
                <a:cs typeface="Roboto"/>
                <a:rtl val="0"/>
              </a:rPr>
              <a:t>25%.</a:t>
            </a:r>
          </a:p>
          <a:p>
            <a:pPr marL="571500" indent="-571500">
              <a:buFont typeface="Arial" panose="020B0604020202020204" pitchFamily="34" charset="0"/>
              <a:buChar char="•"/>
            </a:pPr>
            <a:endParaRPr lang="en-US" dirty="0">
              <a:ln/>
              <a:solidFill>
                <a:srgbClr val="451E0E"/>
              </a:solidFill>
              <a:latin typeface="+mj-lt"/>
              <a:ea typeface="Roboto"/>
              <a:cs typeface="Roboto"/>
              <a:rtl val="0"/>
            </a:endParaRPr>
          </a:p>
          <a:p>
            <a:pPr marL="571500" indent="-571500">
              <a:buFont typeface="Arial" panose="020B0604020202020204" pitchFamily="34" charset="0"/>
              <a:buChar char="•"/>
            </a:pPr>
            <a:r>
              <a:rPr lang="en-US" sz="3000" b="1" dirty="0">
                <a:ln/>
                <a:solidFill>
                  <a:srgbClr val="451E0E"/>
                </a:solidFill>
                <a:latin typeface="+mj-lt"/>
                <a:ea typeface="Roboto"/>
                <a:cs typeface="Roboto"/>
                <a:rtl val="0"/>
              </a:rPr>
              <a:t>Local Trend: 60%</a:t>
            </a:r>
            <a:r>
              <a:rPr lang="en-US" sz="3000" dirty="0">
                <a:ln/>
                <a:solidFill>
                  <a:srgbClr val="451E0E"/>
                </a:solidFill>
                <a:latin typeface="+mj-lt"/>
                <a:ea typeface="Roboto"/>
                <a:cs typeface="Roboto"/>
                <a:rtl val="0"/>
              </a:rPr>
              <a:t> of local customers show preference for shopping at small businesses, presenting a marketing opportunity.</a:t>
            </a:r>
          </a:p>
          <a:p>
            <a:pPr marL="571500" indent="-571500">
              <a:buFont typeface="Arial" panose="020B0604020202020204" pitchFamily="34" charset="0"/>
              <a:buChar char="•"/>
            </a:pPr>
            <a:endParaRPr lang="en-US" dirty="0">
              <a:ln/>
              <a:solidFill>
                <a:srgbClr val="451E0E"/>
              </a:solidFill>
              <a:latin typeface="+mj-lt"/>
              <a:ea typeface="Roboto"/>
              <a:cs typeface="Roboto"/>
              <a:rtl val="0"/>
            </a:endParaRPr>
          </a:p>
          <a:p>
            <a:pPr marL="571500" indent="-571500">
              <a:buFont typeface="Arial" panose="020B0604020202020204" pitchFamily="34" charset="0"/>
              <a:buChar char="•"/>
            </a:pPr>
            <a:r>
              <a:rPr lang="en-US" sz="3000" b="1" dirty="0">
                <a:ln/>
                <a:solidFill>
                  <a:srgbClr val="451E0E"/>
                </a:solidFill>
                <a:latin typeface="+mj-lt"/>
                <a:ea typeface="Roboto"/>
                <a:cs typeface="Roboto"/>
                <a:rtl val="0"/>
              </a:rPr>
              <a:t>Mobile Ordering:</a:t>
            </a:r>
            <a:r>
              <a:rPr lang="en-US" sz="3000" dirty="0">
                <a:ln/>
                <a:solidFill>
                  <a:srgbClr val="451E0E"/>
                </a:solidFill>
                <a:latin typeface="+mj-lt"/>
                <a:ea typeface="Roboto"/>
                <a:cs typeface="Roboto"/>
                <a:rtl val="0"/>
              </a:rPr>
              <a:t> Implementing a mobile app could increase sales by </a:t>
            </a:r>
            <a:r>
              <a:rPr lang="en-US" sz="3000" b="1" dirty="0">
                <a:ln/>
                <a:solidFill>
                  <a:srgbClr val="451E0E"/>
                </a:solidFill>
                <a:latin typeface="+mj-lt"/>
                <a:ea typeface="Roboto"/>
                <a:cs typeface="Roboto"/>
                <a:rtl val="0"/>
              </a:rPr>
              <a:t>15%</a:t>
            </a:r>
            <a:r>
              <a:rPr lang="en-US" sz="3000" dirty="0">
                <a:ln/>
                <a:solidFill>
                  <a:srgbClr val="451E0E"/>
                </a:solidFill>
                <a:latin typeface="+mj-lt"/>
                <a:ea typeface="Roboto"/>
                <a:cs typeface="Roboto"/>
                <a:rtl val="0"/>
              </a:rPr>
              <a:t> through pre-orders.</a:t>
            </a:r>
          </a:p>
        </p:txBody>
      </p:sp>
      <p:sp>
        <p:nvSpPr>
          <p:cNvPr id="3" name="Freeform: Shape 2">
            <a:extLst>
              <a:ext uri="{FF2B5EF4-FFF2-40B4-BE49-F238E27FC236}">
                <a16:creationId xmlns:a16="http://schemas.microsoft.com/office/drawing/2014/main" id="{D3250189-B716-3315-D232-3C8459F6F51A}"/>
              </a:ext>
            </a:extLst>
          </p:cNvPr>
          <p:cNvSpPr/>
          <p:nvPr/>
        </p:nvSpPr>
        <p:spPr>
          <a:xfrm>
            <a:off x="1028700" y="1810043"/>
            <a:ext cx="16268700" cy="7242048"/>
          </a:xfrm>
          <a:custGeom>
            <a:avLst/>
            <a:gdLst>
              <a:gd name="connsiteX0" fmla="*/ 3976049 w 5689486"/>
              <a:gd name="connsiteY0" fmla="*/ 2438968 h 2844996"/>
              <a:gd name="connsiteX1" fmla="*/ 3973509 w 5689486"/>
              <a:gd name="connsiteY1" fmla="*/ 2434735 h 2844996"/>
              <a:gd name="connsiteX2" fmla="*/ 3860732 w 5689486"/>
              <a:gd name="connsiteY2" fmla="*/ 1980409 h 2844996"/>
              <a:gd name="connsiteX3" fmla="*/ 3860732 w 5689486"/>
              <a:gd name="connsiteY3" fmla="*/ 861443 h 2844996"/>
              <a:gd name="connsiteX4" fmla="*/ 3973509 w 5689486"/>
              <a:gd name="connsiteY4" fmla="*/ 411182 h 2844996"/>
              <a:gd name="connsiteX5" fmla="*/ 4293383 w 5689486"/>
              <a:gd name="connsiteY5" fmla="*/ 107564 h 2844996"/>
              <a:gd name="connsiteX6" fmla="*/ 4771077 w 5689486"/>
              <a:gd name="connsiteY6" fmla="*/ 375 h 2844996"/>
              <a:gd name="connsiteX7" fmla="*/ 5252835 w 5689486"/>
              <a:gd name="connsiteY7" fmla="*/ 107564 h 2844996"/>
              <a:gd name="connsiteX8" fmla="*/ 5574740 w 5689486"/>
              <a:gd name="connsiteY8" fmla="*/ 411182 h 2844996"/>
              <a:gd name="connsiteX9" fmla="*/ 5689549 w 5689486"/>
              <a:gd name="connsiteY9" fmla="*/ 861443 h 2844996"/>
              <a:gd name="connsiteX10" fmla="*/ 5689549 w 5689486"/>
              <a:gd name="connsiteY10" fmla="*/ 1980409 h 2844996"/>
              <a:gd name="connsiteX11" fmla="*/ 5574740 w 5689486"/>
              <a:gd name="connsiteY11" fmla="*/ 2434735 h 2844996"/>
              <a:gd name="connsiteX12" fmla="*/ 5252835 w 5689486"/>
              <a:gd name="connsiteY12" fmla="*/ 2738183 h 2844996"/>
              <a:gd name="connsiteX13" fmla="*/ 4771077 w 5689486"/>
              <a:gd name="connsiteY13" fmla="*/ 2845372 h 2844996"/>
              <a:gd name="connsiteX14" fmla="*/ 63 w 5689486"/>
              <a:gd name="connsiteY14" fmla="*/ 2845372 h 2844996"/>
              <a:gd name="connsiteX15" fmla="*/ 63 w 5689486"/>
              <a:gd name="connsiteY15" fmla="*/ 203746 h 2844996"/>
              <a:gd name="connsiteX16" fmla="*/ 2235285 w 5689486"/>
              <a:gd name="connsiteY16" fmla="*/ 203746 h 2844996"/>
              <a:gd name="connsiteX17" fmla="*/ 5093152 w 5689486"/>
              <a:gd name="connsiteY17" fmla="*/ 2323651 h 2844996"/>
              <a:gd name="connsiteX18" fmla="*/ 5214057 w 5689486"/>
              <a:gd name="connsiteY18" fmla="*/ 2000221 h 2844996"/>
              <a:gd name="connsiteX19" fmla="*/ 5214057 w 5689486"/>
              <a:gd name="connsiteY19" fmla="*/ 849590 h 2844996"/>
              <a:gd name="connsiteX20" fmla="*/ 5093152 w 5689486"/>
              <a:gd name="connsiteY20" fmla="*/ 522265 h 2844996"/>
              <a:gd name="connsiteX21" fmla="*/ 4771246 w 5689486"/>
              <a:gd name="connsiteY21" fmla="*/ 397296 h 2844996"/>
              <a:gd name="connsiteX22" fmla="*/ 4455436 w 5689486"/>
              <a:gd name="connsiteY22" fmla="*/ 522265 h 2844996"/>
              <a:gd name="connsiteX23" fmla="*/ 4336563 w 5689486"/>
              <a:gd name="connsiteY23" fmla="*/ 849590 h 2844996"/>
              <a:gd name="connsiteX24" fmla="*/ 4336563 w 5689486"/>
              <a:gd name="connsiteY24" fmla="*/ 2000221 h 2844996"/>
              <a:gd name="connsiteX25" fmla="*/ 4455436 w 5689486"/>
              <a:gd name="connsiteY25" fmla="*/ 2323651 h 2844996"/>
              <a:gd name="connsiteX26" fmla="*/ 4771246 w 5689486"/>
              <a:gd name="connsiteY26" fmla="*/ 2448620 h 2844996"/>
              <a:gd name="connsiteX27" fmla="*/ 5093152 w 5689486"/>
              <a:gd name="connsiteY27" fmla="*/ 2323651 h 2844996"/>
              <a:gd name="connsiteX0" fmla="*/ 4727826 w 6441326"/>
              <a:gd name="connsiteY0" fmla="*/ 2438593 h 2850077"/>
              <a:gd name="connsiteX1" fmla="*/ 4725286 w 6441326"/>
              <a:gd name="connsiteY1" fmla="*/ 2434360 h 2850077"/>
              <a:gd name="connsiteX2" fmla="*/ 4612509 w 6441326"/>
              <a:gd name="connsiteY2" fmla="*/ 1980034 h 2850077"/>
              <a:gd name="connsiteX3" fmla="*/ 4612509 w 6441326"/>
              <a:gd name="connsiteY3" fmla="*/ 861068 h 2850077"/>
              <a:gd name="connsiteX4" fmla="*/ 4725286 w 6441326"/>
              <a:gd name="connsiteY4" fmla="*/ 410807 h 2850077"/>
              <a:gd name="connsiteX5" fmla="*/ 5045160 w 6441326"/>
              <a:gd name="connsiteY5" fmla="*/ 107189 h 2850077"/>
              <a:gd name="connsiteX6" fmla="*/ 5522854 w 6441326"/>
              <a:gd name="connsiteY6" fmla="*/ 0 h 2850077"/>
              <a:gd name="connsiteX7" fmla="*/ 6004612 w 6441326"/>
              <a:gd name="connsiteY7" fmla="*/ 107189 h 2850077"/>
              <a:gd name="connsiteX8" fmla="*/ 6326517 w 6441326"/>
              <a:gd name="connsiteY8" fmla="*/ 410807 h 2850077"/>
              <a:gd name="connsiteX9" fmla="*/ 6441326 w 6441326"/>
              <a:gd name="connsiteY9" fmla="*/ 861068 h 2850077"/>
              <a:gd name="connsiteX10" fmla="*/ 6441326 w 6441326"/>
              <a:gd name="connsiteY10" fmla="*/ 1980034 h 2850077"/>
              <a:gd name="connsiteX11" fmla="*/ 6326517 w 6441326"/>
              <a:gd name="connsiteY11" fmla="*/ 2434360 h 2850077"/>
              <a:gd name="connsiteX12" fmla="*/ 6004612 w 6441326"/>
              <a:gd name="connsiteY12" fmla="*/ 2737808 h 2850077"/>
              <a:gd name="connsiteX13" fmla="*/ 5522854 w 6441326"/>
              <a:gd name="connsiteY13" fmla="*/ 2844997 h 2850077"/>
              <a:gd name="connsiteX14" fmla="*/ 0 w 6441326"/>
              <a:gd name="connsiteY14" fmla="*/ 2850077 h 2850077"/>
              <a:gd name="connsiteX15" fmla="*/ 751840 w 6441326"/>
              <a:gd name="connsiteY15" fmla="*/ 203371 h 2850077"/>
              <a:gd name="connsiteX16" fmla="*/ 2987062 w 6441326"/>
              <a:gd name="connsiteY16" fmla="*/ 203371 h 2850077"/>
              <a:gd name="connsiteX17" fmla="*/ 5844929 w 6441326"/>
              <a:gd name="connsiteY17" fmla="*/ 2323276 h 2850077"/>
              <a:gd name="connsiteX18" fmla="*/ 5965834 w 6441326"/>
              <a:gd name="connsiteY18" fmla="*/ 1999846 h 2850077"/>
              <a:gd name="connsiteX19" fmla="*/ 5965834 w 6441326"/>
              <a:gd name="connsiteY19" fmla="*/ 849215 h 2850077"/>
              <a:gd name="connsiteX20" fmla="*/ 5844929 w 6441326"/>
              <a:gd name="connsiteY20" fmla="*/ 521890 h 2850077"/>
              <a:gd name="connsiteX21" fmla="*/ 5523023 w 6441326"/>
              <a:gd name="connsiteY21" fmla="*/ 396921 h 2850077"/>
              <a:gd name="connsiteX22" fmla="*/ 5207213 w 6441326"/>
              <a:gd name="connsiteY22" fmla="*/ 521890 h 2850077"/>
              <a:gd name="connsiteX23" fmla="*/ 5088340 w 6441326"/>
              <a:gd name="connsiteY23" fmla="*/ 849215 h 2850077"/>
              <a:gd name="connsiteX24" fmla="*/ 5088340 w 6441326"/>
              <a:gd name="connsiteY24" fmla="*/ 1999846 h 2850077"/>
              <a:gd name="connsiteX25" fmla="*/ 5207213 w 6441326"/>
              <a:gd name="connsiteY25" fmla="*/ 2323276 h 2850077"/>
              <a:gd name="connsiteX26" fmla="*/ 5523023 w 6441326"/>
              <a:gd name="connsiteY26" fmla="*/ 2448245 h 2850077"/>
              <a:gd name="connsiteX27" fmla="*/ 5844929 w 6441326"/>
              <a:gd name="connsiteY27" fmla="*/ 2323276 h 2850077"/>
              <a:gd name="connsiteX0" fmla="*/ 4727826 w 6441326"/>
              <a:gd name="connsiteY0" fmla="*/ 2438593 h 2850077"/>
              <a:gd name="connsiteX1" fmla="*/ 4725286 w 6441326"/>
              <a:gd name="connsiteY1" fmla="*/ 2434360 h 2850077"/>
              <a:gd name="connsiteX2" fmla="*/ 4612509 w 6441326"/>
              <a:gd name="connsiteY2" fmla="*/ 1980034 h 2850077"/>
              <a:gd name="connsiteX3" fmla="*/ 4612509 w 6441326"/>
              <a:gd name="connsiteY3" fmla="*/ 861068 h 2850077"/>
              <a:gd name="connsiteX4" fmla="*/ 4725286 w 6441326"/>
              <a:gd name="connsiteY4" fmla="*/ 410807 h 2850077"/>
              <a:gd name="connsiteX5" fmla="*/ 5045160 w 6441326"/>
              <a:gd name="connsiteY5" fmla="*/ 107189 h 2850077"/>
              <a:gd name="connsiteX6" fmla="*/ 5522854 w 6441326"/>
              <a:gd name="connsiteY6" fmla="*/ 0 h 2850077"/>
              <a:gd name="connsiteX7" fmla="*/ 6004612 w 6441326"/>
              <a:gd name="connsiteY7" fmla="*/ 107189 h 2850077"/>
              <a:gd name="connsiteX8" fmla="*/ 6326517 w 6441326"/>
              <a:gd name="connsiteY8" fmla="*/ 410807 h 2850077"/>
              <a:gd name="connsiteX9" fmla="*/ 6441326 w 6441326"/>
              <a:gd name="connsiteY9" fmla="*/ 861068 h 2850077"/>
              <a:gd name="connsiteX10" fmla="*/ 6441326 w 6441326"/>
              <a:gd name="connsiteY10" fmla="*/ 1980034 h 2850077"/>
              <a:gd name="connsiteX11" fmla="*/ 6326517 w 6441326"/>
              <a:gd name="connsiteY11" fmla="*/ 2434360 h 2850077"/>
              <a:gd name="connsiteX12" fmla="*/ 6004612 w 6441326"/>
              <a:gd name="connsiteY12" fmla="*/ 2737808 h 2850077"/>
              <a:gd name="connsiteX13" fmla="*/ 5522854 w 6441326"/>
              <a:gd name="connsiteY13" fmla="*/ 2844997 h 2850077"/>
              <a:gd name="connsiteX14" fmla="*/ 0 w 6441326"/>
              <a:gd name="connsiteY14" fmla="*/ 2850077 h 2850077"/>
              <a:gd name="connsiteX15" fmla="*/ 15240 w 6441326"/>
              <a:gd name="connsiteY15" fmla="*/ 213531 h 2850077"/>
              <a:gd name="connsiteX16" fmla="*/ 2987062 w 6441326"/>
              <a:gd name="connsiteY16" fmla="*/ 203371 h 2850077"/>
              <a:gd name="connsiteX17" fmla="*/ 5844929 w 6441326"/>
              <a:gd name="connsiteY17" fmla="*/ 2323276 h 2850077"/>
              <a:gd name="connsiteX18" fmla="*/ 5965834 w 6441326"/>
              <a:gd name="connsiteY18" fmla="*/ 1999846 h 2850077"/>
              <a:gd name="connsiteX19" fmla="*/ 5965834 w 6441326"/>
              <a:gd name="connsiteY19" fmla="*/ 849215 h 2850077"/>
              <a:gd name="connsiteX20" fmla="*/ 5844929 w 6441326"/>
              <a:gd name="connsiteY20" fmla="*/ 521890 h 2850077"/>
              <a:gd name="connsiteX21" fmla="*/ 5523023 w 6441326"/>
              <a:gd name="connsiteY21" fmla="*/ 396921 h 2850077"/>
              <a:gd name="connsiteX22" fmla="*/ 5207213 w 6441326"/>
              <a:gd name="connsiteY22" fmla="*/ 521890 h 2850077"/>
              <a:gd name="connsiteX23" fmla="*/ 5088340 w 6441326"/>
              <a:gd name="connsiteY23" fmla="*/ 849215 h 2850077"/>
              <a:gd name="connsiteX24" fmla="*/ 5088340 w 6441326"/>
              <a:gd name="connsiteY24" fmla="*/ 1999846 h 2850077"/>
              <a:gd name="connsiteX25" fmla="*/ 5207213 w 6441326"/>
              <a:gd name="connsiteY25" fmla="*/ 2323276 h 2850077"/>
              <a:gd name="connsiteX26" fmla="*/ 5523023 w 6441326"/>
              <a:gd name="connsiteY26" fmla="*/ 2448245 h 2850077"/>
              <a:gd name="connsiteX27" fmla="*/ 5844929 w 6441326"/>
              <a:gd name="connsiteY27" fmla="*/ 2323276 h 285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41326" h="2850077">
                <a:moveTo>
                  <a:pt x="4727826" y="2438593"/>
                </a:moveTo>
                <a:lnTo>
                  <a:pt x="4725286" y="2434360"/>
                </a:lnTo>
                <a:cubicBezTo>
                  <a:pt x="4650101" y="2303464"/>
                  <a:pt x="4612509" y="2152078"/>
                  <a:pt x="4612509" y="1980034"/>
                </a:cubicBezTo>
                <a:lnTo>
                  <a:pt x="4612509" y="861068"/>
                </a:lnTo>
                <a:cubicBezTo>
                  <a:pt x="4612509" y="691903"/>
                  <a:pt x="4650101" y="541703"/>
                  <a:pt x="4725286" y="410807"/>
                </a:cubicBezTo>
                <a:cubicBezTo>
                  <a:pt x="4800470" y="279911"/>
                  <a:pt x="4906982" y="178648"/>
                  <a:pt x="5045160" y="107189"/>
                </a:cubicBezTo>
                <a:cubicBezTo>
                  <a:pt x="5183168" y="35730"/>
                  <a:pt x="5342512" y="0"/>
                  <a:pt x="5522854" y="0"/>
                </a:cubicBezTo>
                <a:cubicBezTo>
                  <a:pt x="5703195" y="0"/>
                  <a:pt x="5866603" y="35730"/>
                  <a:pt x="6004612" y="107189"/>
                </a:cubicBezTo>
                <a:cubicBezTo>
                  <a:pt x="6142620" y="178648"/>
                  <a:pt x="6249978" y="279741"/>
                  <a:pt x="6326517" y="410807"/>
                </a:cubicBezTo>
                <a:cubicBezTo>
                  <a:pt x="6403057" y="541703"/>
                  <a:pt x="6441326" y="691903"/>
                  <a:pt x="6441326" y="861068"/>
                </a:cubicBezTo>
                <a:lnTo>
                  <a:pt x="6441326" y="1980034"/>
                </a:lnTo>
                <a:cubicBezTo>
                  <a:pt x="6441326" y="2152078"/>
                  <a:pt x="6403057" y="2303464"/>
                  <a:pt x="6326517" y="2434360"/>
                </a:cubicBezTo>
                <a:cubicBezTo>
                  <a:pt x="6249978" y="2565256"/>
                  <a:pt x="6142620" y="2666518"/>
                  <a:pt x="6004612" y="2737808"/>
                </a:cubicBezTo>
                <a:cubicBezTo>
                  <a:pt x="5866603" y="2809267"/>
                  <a:pt x="5705905" y="2844997"/>
                  <a:pt x="5522854" y="2844997"/>
                </a:cubicBezTo>
                <a:lnTo>
                  <a:pt x="0" y="2850077"/>
                </a:lnTo>
                <a:lnTo>
                  <a:pt x="15240" y="213531"/>
                </a:lnTo>
                <a:lnTo>
                  <a:pt x="2987062" y="203371"/>
                </a:lnTo>
                <a:moveTo>
                  <a:pt x="5844929" y="2323276"/>
                </a:moveTo>
                <a:cubicBezTo>
                  <a:pt x="5925532" y="2239963"/>
                  <a:pt x="5965834" y="2132266"/>
                  <a:pt x="5965834" y="1999846"/>
                </a:cubicBezTo>
                <a:lnTo>
                  <a:pt x="5965834" y="849215"/>
                </a:lnTo>
                <a:cubicBezTo>
                  <a:pt x="5965834" y="714255"/>
                  <a:pt x="5925532" y="605203"/>
                  <a:pt x="5844929" y="521890"/>
                </a:cubicBezTo>
                <a:cubicBezTo>
                  <a:pt x="5764325" y="438578"/>
                  <a:pt x="5656967" y="396921"/>
                  <a:pt x="5523023" y="396921"/>
                </a:cubicBezTo>
                <a:cubicBezTo>
                  <a:pt x="5389079" y="396921"/>
                  <a:pt x="5286462" y="438578"/>
                  <a:pt x="5207213" y="521890"/>
                </a:cubicBezTo>
                <a:cubicBezTo>
                  <a:pt x="5127964" y="605203"/>
                  <a:pt x="5088340" y="714255"/>
                  <a:pt x="5088340" y="849215"/>
                </a:cubicBezTo>
                <a:lnTo>
                  <a:pt x="5088340" y="1999846"/>
                </a:lnTo>
                <a:cubicBezTo>
                  <a:pt x="5088340" y="2132097"/>
                  <a:pt x="5127964" y="2239963"/>
                  <a:pt x="5207213" y="2323276"/>
                </a:cubicBezTo>
                <a:cubicBezTo>
                  <a:pt x="5286462" y="2406589"/>
                  <a:pt x="5391788" y="2448245"/>
                  <a:pt x="5523023" y="2448245"/>
                </a:cubicBezTo>
                <a:cubicBezTo>
                  <a:pt x="5654258" y="2448245"/>
                  <a:pt x="5764325" y="2406589"/>
                  <a:pt x="5844929" y="2323276"/>
                </a:cubicBezTo>
                <a:close/>
              </a:path>
            </a:pathLst>
          </a:custGeom>
          <a:noFill/>
          <a:ln w="33854" cap="rnd">
            <a:solidFill>
              <a:srgbClr val="451E0E"/>
            </a:solidFill>
            <a:prstDash val="solid"/>
            <a:round/>
          </a:ln>
        </p:spPr>
        <p:txBody>
          <a:bodyPr rtlCol="0" anchor="ctr"/>
          <a:lstStyle/>
          <a:p>
            <a:endParaRPr lang="en-US" sz="2400" dirty="0">
              <a:latin typeface="TT Norms" panose="020B0604020202020204" charset="0"/>
            </a:endParaRPr>
          </a:p>
        </p:txBody>
      </p:sp>
      <p:sp>
        <p:nvSpPr>
          <p:cNvPr id="4" name="Freeform 16">
            <a:extLst>
              <a:ext uri="{FF2B5EF4-FFF2-40B4-BE49-F238E27FC236}">
                <a16:creationId xmlns:a16="http://schemas.microsoft.com/office/drawing/2014/main" id="{D683E068-D3F6-F438-D6E8-E89DB22F6688}"/>
              </a:ext>
            </a:extLst>
          </p:cNvPr>
          <p:cNvSpPr/>
          <p:nvPr/>
        </p:nvSpPr>
        <p:spPr>
          <a:xfrm>
            <a:off x="13241429" y="-650169"/>
            <a:ext cx="8198739" cy="8229600"/>
          </a:xfrm>
          <a:custGeom>
            <a:avLst/>
            <a:gdLst/>
            <a:ahLst/>
            <a:cxnLst/>
            <a:rect l="l" t="t" r="r" b="b"/>
            <a:pathLst>
              <a:path w="8198739" h="8229600">
                <a:moveTo>
                  <a:pt x="0" y="0"/>
                </a:moveTo>
                <a:lnTo>
                  <a:pt x="8198739" y="0"/>
                </a:lnTo>
                <a:lnTo>
                  <a:pt x="8198739" y="8229600"/>
                </a:lnTo>
                <a:lnTo>
                  <a:pt x="0" y="8229600"/>
                </a:lnTo>
                <a:lnTo>
                  <a:pt x="0" y="0"/>
                </a:lnTo>
                <a:close/>
              </a:path>
            </a:pathLst>
          </a:custGeom>
          <a:blipFill>
            <a:blip r:embed="rId2"/>
            <a:stretch>
              <a:fillRect/>
            </a:stretch>
          </a:blipFill>
        </p:spPr>
      </p:sp>
      <p:pic>
        <p:nvPicPr>
          <p:cNvPr id="6" name="Picture 5">
            <a:extLst>
              <a:ext uri="{FF2B5EF4-FFF2-40B4-BE49-F238E27FC236}">
                <a16:creationId xmlns:a16="http://schemas.microsoft.com/office/drawing/2014/main" id="{4B96E1B0-3BAA-34E7-80E0-D1BECDB17DEB}"/>
              </a:ext>
            </a:extLst>
          </p:cNvPr>
          <p:cNvPicPr>
            <a:picLocks noChangeAspect="1"/>
          </p:cNvPicPr>
          <p:nvPr/>
        </p:nvPicPr>
        <p:blipFill>
          <a:blip r:embed="rId3">
            <a:duotone>
              <a:schemeClr val="accent6">
                <a:shade val="45000"/>
                <a:satMod val="135000"/>
              </a:schemeClr>
              <a:prstClr val="white"/>
            </a:duotone>
          </a:blip>
          <a:stretch>
            <a:fillRect/>
          </a:stretch>
        </p:blipFill>
        <p:spPr>
          <a:xfrm>
            <a:off x="685800" y="607013"/>
            <a:ext cx="3906543" cy="943190"/>
          </a:xfrm>
          <a:prstGeom prst="rect">
            <a:avLst/>
          </a:prstGeom>
        </p:spPr>
      </p:pic>
    </p:spTree>
    <p:extLst>
      <p:ext uri="{BB962C8B-B14F-4D97-AF65-F5344CB8AC3E}">
        <p14:creationId xmlns:p14="http://schemas.microsoft.com/office/powerpoint/2010/main" val="3383904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B4ED7-1945-6994-580F-740A7D56219E}"/>
            </a:ext>
          </a:extLst>
        </p:cNvPr>
        <p:cNvGrpSpPr/>
        <p:nvPr/>
      </p:nvGrpSpPr>
      <p:grpSpPr>
        <a:xfrm>
          <a:off x="0" y="0"/>
          <a:ext cx="0" cy="0"/>
          <a:chOff x="0" y="0"/>
          <a:chExt cx="0" cy="0"/>
        </a:xfrm>
      </p:grpSpPr>
      <p:grpSp>
        <p:nvGrpSpPr>
          <p:cNvPr id="10" name="Group 10">
            <a:extLst>
              <a:ext uri="{FF2B5EF4-FFF2-40B4-BE49-F238E27FC236}">
                <a16:creationId xmlns:a16="http://schemas.microsoft.com/office/drawing/2014/main" id="{43376884-9817-54A5-7EC5-91AD7CEA5CCA}"/>
              </a:ext>
            </a:extLst>
          </p:cNvPr>
          <p:cNvGrpSpPr/>
          <p:nvPr/>
        </p:nvGrpSpPr>
        <p:grpSpPr>
          <a:xfrm>
            <a:off x="12436087" y="-313815"/>
            <a:ext cx="5851913" cy="1102981"/>
            <a:chOff x="0" y="0"/>
            <a:chExt cx="1541245" cy="290497"/>
          </a:xfrm>
        </p:grpSpPr>
        <p:sp>
          <p:nvSpPr>
            <p:cNvPr id="11" name="Freeform 11">
              <a:extLst>
                <a:ext uri="{FF2B5EF4-FFF2-40B4-BE49-F238E27FC236}">
                  <a16:creationId xmlns:a16="http://schemas.microsoft.com/office/drawing/2014/main" id="{4EF36B0C-C6BB-2567-D032-D47AB91DAA3C}"/>
                </a:ext>
              </a:extLst>
            </p:cNvPr>
            <p:cNvSpPr/>
            <p:nvPr/>
          </p:nvSpPr>
          <p:spPr>
            <a:xfrm>
              <a:off x="0" y="0"/>
              <a:ext cx="1541244" cy="290497"/>
            </a:xfrm>
            <a:custGeom>
              <a:avLst/>
              <a:gdLst/>
              <a:ahLst/>
              <a:cxnLst/>
              <a:rect l="l" t="t" r="r" b="b"/>
              <a:pathLst>
                <a:path w="1541244" h="290497">
                  <a:moveTo>
                    <a:pt x="0" y="0"/>
                  </a:moveTo>
                  <a:lnTo>
                    <a:pt x="1541244" y="0"/>
                  </a:lnTo>
                  <a:lnTo>
                    <a:pt x="1541244" y="290497"/>
                  </a:lnTo>
                  <a:lnTo>
                    <a:pt x="0" y="290497"/>
                  </a:lnTo>
                  <a:close/>
                </a:path>
              </a:pathLst>
            </a:custGeom>
            <a:solidFill>
              <a:srgbClr val="B35D34"/>
            </a:solidFill>
          </p:spPr>
        </p:sp>
        <p:sp>
          <p:nvSpPr>
            <p:cNvPr id="12" name="TextBox 12">
              <a:extLst>
                <a:ext uri="{FF2B5EF4-FFF2-40B4-BE49-F238E27FC236}">
                  <a16:creationId xmlns:a16="http://schemas.microsoft.com/office/drawing/2014/main" id="{1FF25ED4-745C-999A-5086-F77F108461CD}"/>
                </a:ext>
              </a:extLst>
            </p:cNvPr>
            <p:cNvSpPr txBox="1"/>
            <p:nvPr/>
          </p:nvSpPr>
          <p:spPr>
            <a:xfrm>
              <a:off x="0" y="-38100"/>
              <a:ext cx="1541245" cy="328597"/>
            </a:xfrm>
            <a:prstGeom prst="rect">
              <a:avLst/>
            </a:prstGeom>
          </p:spPr>
          <p:txBody>
            <a:bodyPr lIns="50800" tIns="50800" rIns="50800" bIns="50800" rtlCol="0" anchor="ctr"/>
            <a:lstStyle/>
            <a:p>
              <a:pPr algn="ctr">
                <a:lnSpc>
                  <a:spcPts val="2799"/>
                </a:lnSpc>
              </a:pPr>
              <a:endParaRPr/>
            </a:p>
          </p:txBody>
        </p:sp>
      </p:grpSp>
      <p:grpSp>
        <p:nvGrpSpPr>
          <p:cNvPr id="13" name="Group 13">
            <a:extLst>
              <a:ext uri="{FF2B5EF4-FFF2-40B4-BE49-F238E27FC236}">
                <a16:creationId xmlns:a16="http://schemas.microsoft.com/office/drawing/2014/main" id="{124B1075-8CDA-B250-8BCD-C4BED461F76F}"/>
              </a:ext>
            </a:extLst>
          </p:cNvPr>
          <p:cNvGrpSpPr/>
          <p:nvPr/>
        </p:nvGrpSpPr>
        <p:grpSpPr>
          <a:xfrm>
            <a:off x="-150888" y="9566889"/>
            <a:ext cx="5851913" cy="1102981"/>
            <a:chOff x="0" y="0"/>
            <a:chExt cx="1541245" cy="290497"/>
          </a:xfrm>
          <a:solidFill>
            <a:srgbClr val="451E0E"/>
          </a:solidFill>
        </p:grpSpPr>
        <p:sp>
          <p:nvSpPr>
            <p:cNvPr id="14" name="Freeform 14">
              <a:extLst>
                <a:ext uri="{FF2B5EF4-FFF2-40B4-BE49-F238E27FC236}">
                  <a16:creationId xmlns:a16="http://schemas.microsoft.com/office/drawing/2014/main" id="{7DB9C1F1-48C7-258A-1D88-EE18E70DF460}"/>
                </a:ext>
              </a:extLst>
            </p:cNvPr>
            <p:cNvSpPr/>
            <p:nvPr/>
          </p:nvSpPr>
          <p:spPr>
            <a:xfrm>
              <a:off x="0" y="0"/>
              <a:ext cx="1541244" cy="290497"/>
            </a:xfrm>
            <a:custGeom>
              <a:avLst/>
              <a:gdLst/>
              <a:ahLst/>
              <a:cxnLst/>
              <a:rect l="l" t="t" r="r" b="b"/>
              <a:pathLst>
                <a:path w="1541244" h="290497">
                  <a:moveTo>
                    <a:pt x="0" y="0"/>
                  </a:moveTo>
                  <a:lnTo>
                    <a:pt x="1541244" y="0"/>
                  </a:lnTo>
                  <a:lnTo>
                    <a:pt x="1541244" y="290497"/>
                  </a:lnTo>
                  <a:lnTo>
                    <a:pt x="0" y="290497"/>
                  </a:lnTo>
                  <a:close/>
                </a:path>
              </a:pathLst>
            </a:custGeom>
            <a:grpFill/>
          </p:spPr>
        </p:sp>
        <p:sp>
          <p:nvSpPr>
            <p:cNvPr id="15" name="TextBox 15">
              <a:extLst>
                <a:ext uri="{FF2B5EF4-FFF2-40B4-BE49-F238E27FC236}">
                  <a16:creationId xmlns:a16="http://schemas.microsoft.com/office/drawing/2014/main" id="{5C065674-79E9-C45E-B8D6-3702FFA77A41}"/>
                </a:ext>
              </a:extLst>
            </p:cNvPr>
            <p:cNvSpPr txBox="1"/>
            <p:nvPr/>
          </p:nvSpPr>
          <p:spPr>
            <a:xfrm>
              <a:off x="0" y="-38100"/>
              <a:ext cx="1541245" cy="328597"/>
            </a:xfrm>
            <a:prstGeom prst="rect">
              <a:avLst/>
            </a:prstGeom>
            <a:grpFill/>
          </p:spPr>
          <p:txBody>
            <a:bodyPr lIns="50800" tIns="50800" rIns="50800" bIns="50800" rtlCol="0" anchor="ctr"/>
            <a:lstStyle/>
            <a:p>
              <a:pPr algn="ctr">
                <a:lnSpc>
                  <a:spcPts val="2799"/>
                </a:lnSpc>
              </a:pPr>
              <a:endParaRPr/>
            </a:p>
          </p:txBody>
        </p:sp>
      </p:grpSp>
      <p:sp>
        <p:nvSpPr>
          <p:cNvPr id="17" name="Freeform 17">
            <a:extLst>
              <a:ext uri="{FF2B5EF4-FFF2-40B4-BE49-F238E27FC236}">
                <a16:creationId xmlns:a16="http://schemas.microsoft.com/office/drawing/2014/main" id="{3B84966C-D076-E267-9F05-94C23B3B1C22}"/>
              </a:ext>
            </a:extLst>
          </p:cNvPr>
          <p:cNvSpPr/>
          <p:nvPr/>
        </p:nvSpPr>
        <p:spPr>
          <a:xfrm>
            <a:off x="12877800" y="8267700"/>
            <a:ext cx="8198739" cy="8229600"/>
          </a:xfrm>
          <a:custGeom>
            <a:avLst/>
            <a:gdLst/>
            <a:ahLst/>
            <a:cxnLst/>
            <a:rect l="l" t="t" r="r" b="b"/>
            <a:pathLst>
              <a:path w="8198739" h="8229600">
                <a:moveTo>
                  <a:pt x="0" y="0"/>
                </a:moveTo>
                <a:lnTo>
                  <a:pt x="8198739" y="0"/>
                </a:lnTo>
                <a:lnTo>
                  <a:pt x="8198739" y="8229600"/>
                </a:lnTo>
                <a:lnTo>
                  <a:pt x="0" y="8229600"/>
                </a:lnTo>
                <a:lnTo>
                  <a:pt x="0" y="0"/>
                </a:lnTo>
                <a:close/>
              </a:path>
            </a:pathLst>
          </a:custGeom>
          <a:blipFill>
            <a:blip r:embed="rId2"/>
            <a:stretch>
              <a:fillRect/>
            </a:stretch>
          </a:blipFill>
        </p:spPr>
      </p:sp>
      <p:sp>
        <p:nvSpPr>
          <p:cNvPr id="5" name="TextBox 14">
            <a:extLst>
              <a:ext uri="{FF2B5EF4-FFF2-40B4-BE49-F238E27FC236}">
                <a16:creationId xmlns:a16="http://schemas.microsoft.com/office/drawing/2014/main" id="{06C9169E-302F-A0C4-00AA-DFA321AE4234}"/>
              </a:ext>
            </a:extLst>
          </p:cNvPr>
          <p:cNvSpPr txBox="1"/>
          <p:nvPr/>
        </p:nvSpPr>
        <p:spPr>
          <a:xfrm>
            <a:off x="9190983" y="2318217"/>
            <a:ext cx="8115300" cy="1543050"/>
          </a:xfrm>
          <a:prstGeom prst="rect">
            <a:avLst/>
          </a:prstGeom>
        </p:spPr>
        <p:txBody>
          <a:bodyPr lIns="0" tIns="0" rIns="0" bIns="0" rtlCol="0" anchor="ctr">
            <a:spAutoFit/>
          </a:bodyPr>
          <a:lstStyle/>
          <a:p>
            <a:pPr algn="r">
              <a:lnSpc>
                <a:spcPts val="12599"/>
              </a:lnSpc>
            </a:pPr>
            <a:r>
              <a:rPr lang="en-US" sz="9000" b="1" dirty="0">
                <a:solidFill>
                  <a:srgbClr val="451E0E"/>
                </a:solidFill>
                <a:latin typeface="+mj-lt"/>
                <a:ea typeface="Etna Sans Serif"/>
                <a:cs typeface="Etna Sans Serif"/>
                <a:sym typeface="Etna Sans Serif"/>
              </a:rPr>
              <a:t>Threats</a:t>
            </a:r>
          </a:p>
        </p:txBody>
      </p:sp>
      <p:sp>
        <p:nvSpPr>
          <p:cNvPr id="8" name="TextBox 7">
            <a:extLst>
              <a:ext uri="{FF2B5EF4-FFF2-40B4-BE49-F238E27FC236}">
                <a16:creationId xmlns:a16="http://schemas.microsoft.com/office/drawing/2014/main" id="{3DA0E2BF-67B9-DC2C-9825-3BE909217448}"/>
              </a:ext>
            </a:extLst>
          </p:cNvPr>
          <p:cNvSpPr txBox="1"/>
          <p:nvPr/>
        </p:nvSpPr>
        <p:spPr>
          <a:xfrm>
            <a:off x="6324600" y="3735237"/>
            <a:ext cx="11235103" cy="4708981"/>
          </a:xfrm>
          <a:prstGeom prst="rect">
            <a:avLst/>
          </a:prstGeom>
          <a:noFill/>
        </p:spPr>
        <p:txBody>
          <a:bodyPr wrap="square">
            <a:spAutoFit/>
          </a:bodyPr>
          <a:lstStyle/>
          <a:p>
            <a:pPr marL="571500" indent="-571500">
              <a:buFont typeface="Arial" panose="020B0604020202020204" pitchFamily="34" charset="0"/>
              <a:buChar char="•"/>
            </a:pPr>
            <a:r>
              <a:rPr lang="en-US" sz="3000" b="1" dirty="0">
                <a:ln/>
                <a:solidFill>
                  <a:srgbClr val="451E0E"/>
                </a:solidFill>
                <a:latin typeface="+mj-lt"/>
                <a:ea typeface="Roboto"/>
                <a:cs typeface="Roboto"/>
                <a:rtl val="0"/>
              </a:rPr>
              <a:t>New Competitor: 100%</a:t>
            </a:r>
            <a:r>
              <a:rPr lang="en-US" sz="3000" dirty="0">
                <a:ln/>
                <a:solidFill>
                  <a:srgbClr val="451E0E"/>
                </a:solidFill>
                <a:latin typeface="+mj-lt"/>
                <a:ea typeface="Roboto"/>
                <a:cs typeface="Roboto"/>
                <a:rtl val="0"/>
              </a:rPr>
              <a:t> certainty of competition from the major coffee chain, which will have extensive marketing reach.</a:t>
            </a:r>
          </a:p>
          <a:p>
            <a:pPr marL="571500" indent="-571500">
              <a:buFont typeface="Arial" panose="020B0604020202020204" pitchFamily="34" charset="0"/>
              <a:buChar char="•"/>
            </a:pPr>
            <a:endParaRPr lang="en-US" sz="3000" dirty="0">
              <a:ln/>
              <a:solidFill>
                <a:srgbClr val="451E0E"/>
              </a:solidFill>
              <a:latin typeface="+mj-lt"/>
              <a:ea typeface="Roboto"/>
              <a:cs typeface="Roboto"/>
              <a:rtl val="0"/>
            </a:endParaRPr>
          </a:p>
          <a:p>
            <a:pPr marL="571500" indent="-571500">
              <a:buFont typeface="Arial" panose="020B0604020202020204" pitchFamily="34" charset="0"/>
              <a:buChar char="•"/>
            </a:pPr>
            <a:r>
              <a:rPr lang="en-US" sz="3000" b="1" dirty="0">
                <a:ln/>
                <a:solidFill>
                  <a:srgbClr val="451E0E"/>
                </a:solidFill>
                <a:latin typeface="+mj-lt"/>
                <a:ea typeface="Roboto"/>
                <a:cs typeface="Roboto"/>
                <a:rtl val="0"/>
              </a:rPr>
              <a:t>Rising Costs: </a:t>
            </a:r>
            <a:r>
              <a:rPr lang="en-US" sz="3000" dirty="0">
                <a:ln/>
                <a:solidFill>
                  <a:srgbClr val="451E0E"/>
                </a:solidFill>
                <a:latin typeface="+mj-lt"/>
                <a:ea typeface="Roboto"/>
                <a:cs typeface="Roboto"/>
                <a:rtl val="0"/>
              </a:rPr>
              <a:t>Recent price increase of premium coffee beans has cut profit margins by approximately </a:t>
            </a:r>
            <a:r>
              <a:rPr lang="en-US" sz="3000" b="1" dirty="0">
                <a:ln/>
                <a:solidFill>
                  <a:srgbClr val="451E0E"/>
                </a:solidFill>
                <a:latin typeface="+mj-lt"/>
                <a:ea typeface="Roboto"/>
                <a:cs typeface="Roboto"/>
                <a:rtl val="0"/>
              </a:rPr>
              <a:t>10%.</a:t>
            </a:r>
          </a:p>
          <a:p>
            <a:pPr marL="571500" indent="-571500">
              <a:buFont typeface="Arial" panose="020B0604020202020204" pitchFamily="34" charset="0"/>
              <a:buChar char="•"/>
            </a:pPr>
            <a:endParaRPr lang="en-US" sz="3000" dirty="0">
              <a:ln/>
              <a:solidFill>
                <a:srgbClr val="451E0E"/>
              </a:solidFill>
              <a:latin typeface="+mj-lt"/>
              <a:ea typeface="Roboto"/>
              <a:cs typeface="Roboto"/>
              <a:rtl val="0"/>
            </a:endParaRPr>
          </a:p>
          <a:p>
            <a:pPr marL="571500" indent="-571500">
              <a:buFont typeface="Arial" panose="020B0604020202020204" pitchFamily="34" charset="0"/>
              <a:buChar char="•"/>
            </a:pPr>
            <a:r>
              <a:rPr lang="en-US" sz="3000" b="1" dirty="0">
                <a:ln/>
                <a:solidFill>
                  <a:srgbClr val="451E0E"/>
                </a:solidFill>
                <a:latin typeface="+mj-lt"/>
                <a:ea typeface="Roboto"/>
                <a:cs typeface="Roboto"/>
                <a:rtl val="0"/>
              </a:rPr>
              <a:t>Changing Consumer Preferences</a:t>
            </a:r>
            <a:r>
              <a:rPr lang="en-US" sz="3000" dirty="0">
                <a:ln/>
                <a:solidFill>
                  <a:srgbClr val="451E0E"/>
                </a:solidFill>
                <a:latin typeface="+mj-lt"/>
                <a:ea typeface="Roboto"/>
                <a:cs typeface="Roboto"/>
                <a:rtl val="0"/>
              </a:rPr>
              <a:t>: </a:t>
            </a:r>
            <a:r>
              <a:rPr lang="en-US" sz="3000" b="1" dirty="0">
                <a:ln/>
                <a:solidFill>
                  <a:srgbClr val="451E0E"/>
                </a:solidFill>
                <a:latin typeface="+mj-lt"/>
                <a:ea typeface="Roboto"/>
                <a:cs typeface="Roboto"/>
                <a:rtl val="0"/>
              </a:rPr>
              <a:t>20% </a:t>
            </a:r>
            <a:r>
              <a:rPr lang="en-US" sz="3000" dirty="0">
                <a:ln/>
                <a:solidFill>
                  <a:srgbClr val="451E0E"/>
                </a:solidFill>
                <a:latin typeface="+mj-lt"/>
                <a:ea typeface="Roboto"/>
                <a:cs typeface="Roboto"/>
                <a:rtl val="0"/>
              </a:rPr>
              <a:t>of customers may switch to larger chains due to convenience or perceived value</a:t>
            </a:r>
          </a:p>
        </p:txBody>
      </p:sp>
      <p:sp>
        <p:nvSpPr>
          <p:cNvPr id="3" name="Freeform 16">
            <a:extLst>
              <a:ext uri="{FF2B5EF4-FFF2-40B4-BE49-F238E27FC236}">
                <a16:creationId xmlns:a16="http://schemas.microsoft.com/office/drawing/2014/main" id="{24BC883B-6555-0AD9-3357-F9F7E9E7A0EE}"/>
              </a:ext>
            </a:extLst>
          </p:cNvPr>
          <p:cNvSpPr/>
          <p:nvPr/>
        </p:nvSpPr>
        <p:spPr>
          <a:xfrm>
            <a:off x="-3210563" y="-1459521"/>
            <a:ext cx="8198739" cy="8229600"/>
          </a:xfrm>
          <a:custGeom>
            <a:avLst/>
            <a:gdLst/>
            <a:ahLst/>
            <a:cxnLst/>
            <a:rect l="l" t="t" r="r" b="b"/>
            <a:pathLst>
              <a:path w="8198739" h="8229600">
                <a:moveTo>
                  <a:pt x="0" y="0"/>
                </a:moveTo>
                <a:lnTo>
                  <a:pt x="8198739" y="0"/>
                </a:lnTo>
                <a:lnTo>
                  <a:pt x="8198739" y="8229600"/>
                </a:lnTo>
                <a:lnTo>
                  <a:pt x="0" y="8229600"/>
                </a:lnTo>
                <a:lnTo>
                  <a:pt x="0" y="0"/>
                </a:lnTo>
                <a:close/>
              </a:path>
            </a:pathLst>
          </a:custGeom>
          <a:blipFill>
            <a:blip r:embed="rId2"/>
            <a:stretch>
              <a:fillRect/>
            </a:stretch>
          </a:blipFill>
        </p:spPr>
      </p:sp>
      <p:sp>
        <p:nvSpPr>
          <p:cNvPr id="4" name="Freeform: Shape 3">
            <a:extLst>
              <a:ext uri="{FF2B5EF4-FFF2-40B4-BE49-F238E27FC236}">
                <a16:creationId xmlns:a16="http://schemas.microsoft.com/office/drawing/2014/main" id="{BCAAE4AB-E66C-683D-39AF-F33D228E211B}"/>
              </a:ext>
            </a:extLst>
          </p:cNvPr>
          <p:cNvSpPr/>
          <p:nvPr/>
        </p:nvSpPr>
        <p:spPr>
          <a:xfrm>
            <a:off x="992244" y="2004389"/>
            <a:ext cx="16567459" cy="7195449"/>
          </a:xfrm>
          <a:custGeom>
            <a:avLst/>
            <a:gdLst>
              <a:gd name="connsiteX0" fmla="*/ 1388462 w 6095382"/>
              <a:gd name="connsiteY0" fmla="*/ 2438799 h 2844827"/>
              <a:gd name="connsiteX1" fmla="*/ 1388462 w 6095382"/>
              <a:gd name="connsiteY1" fmla="*/ 431163 h 2844827"/>
              <a:gd name="connsiteX2" fmla="*/ 1413016 w 6095382"/>
              <a:gd name="connsiteY2" fmla="*/ 410843 h 2844827"/>
              <a:gd name="connsiteX3" fmla="*/ 2175870 w 6095382"/>
              <a:gd name="connsiteY3" fmla="*/ 410843 h 2844827"/>
              <a:gd name="connsiteX4" fmla="*/ 2217696 w 6095382"/>
              <a:gd name="connsiteY4" fmla="*/ 396619 h 2844827"/>
              <a:gd name="connsiteX5" fmla="*/ 2234968 w 6095382"/>
              <a:gd name="connsiteY5" fmla="*/ 362075 h 2844827"/>
              <a:gd name="connsiteX6" fmla="*/ 2234968 w 6095382"/>
              <a:gd name="connsiteY6" fmla="*/ 49144 h 2844827"/>
              <a:gd name="connsiteX7" fmla="*/ 2217696 w 6095382"/>
              <a:gd name="connsiteY7" fmla="*/ 14599 h 2844827"/>
              <a:gd name="connsiteX8" fmla="*/ 2175870 w 6095382"/>
              <a:gd name="connsiteY8" fmla="*/ 375 h 2844827"/>
              <a:gd name="connsiteX9" fmla="*/ 59521 w 6095382"/>
              <a:gd name="connsiteY9" fmla="*/ 375 h 2844827"/>
              <a:gd name="connsiteX10" fmla="*/ 17695 w 6095382"/>
              <a:gd name="connsiteY10" fmla="*/ 14599 h 2844827"/>
              <a:gd name="connsiteX11" fmla="*/ 423 w 6095382"/>
              <a:gd name="connsiteY11" fmla="*/ 49144 h 2844827"/>
              <a:gd name="connsiteX12" fmla="*/ 423 w 6095382"/>
              <a:gd name="connsiteY12" fmla="*/ 362075 h 2844827"/>
              <a:gd name="connsiteX13" fmla="*/ 17695 w 6095382"/>
              <a:gd name="connsiteY13" fmla="*/ 396619 h 2844827"/>
              <a:gd name="connsiteX14" fmla="*/ 59521 w 6095382"/>
              <a:gd name="connsiteY14" fmla="*/ 410843 h 2844827"/>
              <a:gd name="connsiteX15" fmla="*/ 792911 w 6095382"/>
              <a:gd name="connsiteY15" fmla="*/ 410843 h 2844827"/>
              <a:gd name="connsiteX16" fmla="*/ 817464 w 6095382"/>
              <a:gd name="connsiteY16" fmla="*/ 431163 h 2844827"/>
              <a:gd name="connsiteX17" fmla="*/ 817464 w 6095382"/>
              <a:gd name="connsiteY17" fmla="*/ 2796434 h 2844827"/>
              <a:gd name="connsiteX18" fmla="*/ 834737 w 6095382"/>
              <a:gd name="connsiteY18" fmla="*/ 2830979 h 2844827"/>
              <a:gd name="connsiteX19" fmla="*/ 876562 w 6095382"/>
              <a:gd name="connsiteY19" fmla="*/ 2845203 h 2844827"/>
              <a:gd name="connsiteX20" fmla="*/ 6095805 w 6095382"/>
              <a:gd name="connsiteY20" fmla="*/ 2845203 h 2844827"/>
              <a:gd name="connsiteX21" fmla="*/ 6095805 w 6095382"/>
              <a:gd name="connsiteY21" fmla="*/ 203577 h 2844827"/>
              <a:gd name="connsiteX22" fmla="*/ 3860584 w 6095382"/>
              <a:gd name="connsiteY22" fmla="*/ 203577 h 2844827"/>
              <a:gd name="connsiteX0" fmla="*/ 1388039 w 7035182"/>
              <a:gd name="connsiteY0" fmla="*/ 2438424 h 2844828"/>
              <a:gd name="connsiteX1" fmla="*/ 1388039 w 7035182"/>
              <a:gd name="connsiteY1" fmla="*/ 430788 h 2844828"/>
              <a:gd name="connsiteX2" fmla="*/ 1412593 w 7035182"/>
              <a:gd name="connsiteY2" fmla="*/ 410468 h 2844828"/>
              <a:gd name="connsiteX3" fmla="*/ 2175447 w 7035182"/>
              <a:gd name="connsiteY3" fmla="*/ 410468 h 2844828"/>
              <a:gd name="connsiteX4" fmla="*/ 2217273 w 7035182"/>
              <a:gd name="connsiteY4" fmla="*/ 396244 h 2844828"/>
              <a:gd name="connsiteX5" fmla="*/ 2234545 w 7035182"/>
              <a:gd name="connsiteY5" fmla="*/ 361700 h 2844828"/>
              <a:gd name="connsiteX6" fmla="*/ 2234545 w 7035182"/>
              <a:gd name="connsiteY6" fmla="*/ 48769 h 2844828"/>
              <a:gd name="connsiteX7" fmla="*/ 2217273 w 7035182"/>
              <a:gd name="connsiteY7" fmla="*/ 14224 h 2844828"/>
              <a:gd name="connsiteX8" fmla="*/ 2175447 w 7035182"/>
              <a:gd name="connsiteY8" fmla="*/ 0 h 2844828"/>
              <a:gd name="connsiteX9" fmla="*/ 59098 w 7035182"/>
              <a:gd name="connsiteY9" fmla="*/ 0 h 2844828"/>
              <a:gd name="connsiteX10" fmla="*/ 17272 w 7035182"/>
              <a:gd name="connsiteY10" fmla="*/ 14224 h 2844828"/>
              <a:gd name="connsiteX11" fmla="*/ 0 w 7035182"/>
              <a:gd name="connsiteY11" fmla="*/ 48769 h 2844828"/>
              <a:gd name="connsiteX12" fmla="*/ 0 w 7035182"/>
              <a:gd name="connsiteY12" fmla="*/ 361700 h 2844828"/>
              <a:gd name="connsiteX13" fmla="*/ 17272 w 7035182"/>
              <a:gd name="connsiteY13" fmla="*/ 396244 h 2844828"/>
              <a:gd name="connsiteX14" fmla="*/ 59098 w 7035182"/>
              <a:gd name="connsiteY14" fmla="*/ 410468 h 2844828"/>
              <a:gd name="connsiteX15" fmla="*/ 792488 w 7035182"/>
              <a:gd name="connsiteY15" fmla="*/ 410468 h 2844828"/>
              <a:gd name="connsiteX16" fmla="*/ 817041 w 7035182"/>
              <a:gd name="connsiteY16" fmla="*/ 430788 h 2844828"/>
              <a:gd name="connsiteX17" fmla="*/ 817041 w 7035182"/>
              <a:gd name="connsiteY17" fmla="*/ 2796059 h 2844828"/>
              <a:gd name="connsiteX18" fmla="*/ 834314 w 7035182"/>
              <a:gd name="connsiteY18" fmla="*/ 2830604 h 2844828"/>
              <a:gd name="connsiteX19" fmla="*/ 876139 w 7035182"/>
              <a:gd name="connsiteY19" fmla="*/ 2844828 h 2844828"/>
              <a:gd name="connsiteX20" fmla="*/ 7035182 w 7035182"/>
              <a:gd name="connsiteY20" fmla="*/ 2844828 h 2844828"/>
              <a:gd name="connsiteX21" fmla="*/ 6095382 w 7035182"/>
              <a:gd name="connsiteY21" fmla="*/ 203202 h 2844828"/>
              <a:gd name="connsiteX22" fmla="*/ 3860161 w 7035182"/>
              <a:gd name="connsiteY22" fmla="*/ 203202 h 2844828"/>
              <a:gd name="connsiteX0" fmla="*/ 1388039 w 7035182"/>
              <a:gd name="connsiteY0" fmla="*/ 2438424 h 2844828"/>
              <a:gd name="connsiteX1" fmla="*/ 1388039 w 7035182"/>
              <a:gd name="connsiteY1" fmla="*/ 430788 h 2844828"/>
              <a:gd name="connsiteX2" fmla="*/ 1412593 w 7035182"/>
              <a:gd name="connsiteY2" fmla="*/ 410468 h 2844828"/>
              <a:gd name="connsiteX3" fmla="*/ 2175447 w 7035182"/>
              <a:gd name="connsiteY3" fmla="*/ 410468 h 2844828"/>
              <a:gd name="connsiteX4" fmla="*/ 2217273 w 7035182"/>
              <a:gd name="connsiteY4" fmla="*/ 396244 h 2844828"/>
              <a:gd name="connsiteX5" fmla="*/ 2234545 w 7035182"/>
              <a:gd name="connsiteY5" fmla="*/ 361700 h 2844828"/>
              <a:gd name="connsiteX6" fmla="*/ 2234545 w 7035182"/>
              <a:gd name="connsiteY6" fmla="*/ 48769 h 2844828"/>
              <a:gd name="connsiteX7" fmla="*/ 2217273 w 7035182"/>
              <a:gd name="connsiteY7" fmla="*/ 14224 h 2844828"/>
              <a:gd name="connsiteX8" fmla="*/ 2175447 w 7035182"/>
              <a:gd name="connsiteY8" fmla="*/ 0 h 2844828"/>
              <a:gd name="connsiteX9" fmla="*/ 59098 w 7035182"/>
              <a:gd name="connsiteY9" fmla="*/ 0 h 2844828"/>
              <a:gd name="connsiteX10" fmla="*/ 17272 w 7035182"/>
              <a:gd name="connsiteY10" fmla="*/ 14224 h 2844828"/>
              <a:gd name="connsiteX11" fmla="*/ 0 w 7035182"/>
              <a:gd name="connsiteY11" fmla="*/ 48769 h 2844828"/>
              <a:gd name="connsiteX12" fmla="*/ 0 w 7035182"/>
              <a:gd name="connsiteY12" fmla="*/ 361700 h 2844828"/>
              <a:gd name="connsiteX13" fmla="*/ 17272 w 7035182"/>
              <a:gd name="connsiteY13" fmla="*/ 396244 h 2844828"/>
              <a:gd name="connsiteX14" fmla="*/ 59098 w 7035182"/>
              <a:gd name="connsiteY14" fmla="*/ 410468 h 2844828"/>
              <a:gd name="connsiteX15" fmla="*/ 792488 w 7035182"/>
              <a:gd name="connsiteY15" fmla="*/ 410468 h 2844828"/>
              <a:gd name="connsiteX16" fmla="*/ 817041 w 7035182"/>
              <a:gd name="connsiteY16" fmla="*/ 430788 h 2844828"/>
              <a:gd name="connsiteX17" fmla="*/ 817041 w 7035182"/>
              <a:gd name="connsiteY17" fmla="*/ 2796059 h 2844828"/>
              <a:gd name="connsiteX18" fmla="*/ 834314 w 7035182"/>
              <a:gd name="connsiteY18" fmla="*/ 2830604 h 2844828"/>
              <a:gd name="connsiteX19" fmla="*/ 876139 w 7035182"/>
              <a:gd name="connsiteY19" fmla="*/ 2844828 h 2844828"/>
              <a:gd name="connsiteX20" fmla="*/ 7035182 w 7035182"/>
              <a:gd name="connsiteY20" fmla="*/ 2844828 h 2844828"/>
              <a:gd name="connsiteX21" fmla="*/ 7030102 w 7035182"/>
              <a:gd name="connsiteY21" fmla="*/ 200662 h 2844828"/>
              <a:gd name="connsiteX22" fmla="*/ 3860161 w 7035182"/>
              <a:gd name="connsiteY22" fmla="*/ 203202 h 284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35182" h="2844828">
                <a:moveTo>
                  <a:pt x="1388039" y="2438424"/>
                </a:moveTo>
                <a:lnTo>
                  <a:pt x="1388039" y="430788"/>
                </a:lnTo>
                <a:cubicBezTo>
                  <a:pt x="1388039" y="417241"/>
                  <a:pt x="1396167" y="410468"/>
                  <a:pt x="1412593" y="410468"/>
                </a:cubicBezTo>
                <a:lnTo>
                  <a:pt x="2175447" y="410468"/>
                </a:lnTo>
                <a:cubicBezTo>
                  <a:pt x="2191872" y="410468"/>
                  <a:pt x="2205758" y="405727"/>
                  <a:pt x="2217273" y="396244"/>
                </a:cubicBezTo>
                <a:cubicBezTo>
                  <a:pt x="2228787" y="386761"/>
                  <a:pt x="2234545" y="375246"/>
                  <a:pt x="2234545" y="361700"/>
                </a:cubicBezTo>
                <a:lnTo>
                  <a:pt x="2234545" y="48769"/>
                </a:lnTo>
                <a:cubicBezTo>
                  <a:pt x="2234545" y="35222"/>
                  <a:pt x="2228787" y="23707"/>
                  <a:pt x="2217273" y="14224"/>
                </a:cubicBezTo>
                <a:cubicBezTo>
                  <a:pt x="2205758" y="4741"/>
                  <a:pt x="2191872" y="0"/>
                  <a:pt x="2175447" y="0"/>
                </a:cubicBezTo>
                <a:lnTo>
                  <a:pt x="59098" y="0"/>
                </a:lnTo>
                <a:cubicBezTo>
                  <a:pt x="42672" y="0"/>
                  <a:pt x="28787" y="4741"/>
                  <a:pt x="17272" y="14224"/>
                </a:cubicBezTo>
                <a:cubicBezTo>
                  <a:pt x="5757" y="23707"/>
                  <a:pt x="0" y="35222"/>
                  <a:pt x="0" y="48769"/>
                </a:cubicBezTo>
                <a:lnTo>
                  <a:pt x="0" y="361700"/>
                </a:lnTo>
                <a:cubicBezTo>
                  <a:pt x="0" y="375246"/>
                  <a:pt x="5757" y="386761"/>
                  <a:pt x="17272" y="396244"/>
                </a:cubicBezTo>
                <a:cubicBezTo>
                  <a:pt x="28787" y="405727"/>
                  <a:pt x="42672" y="410468"/>
                  <a:pt x="59098" y="410468"/>
                </a:cubicBezTo>
                <a:lnTo>
                  <a:pt x="792488" y="410468"/>
                </a:lnTo>
                <a:cubicBezTo>
                  <a:pt x="808913" y="410468"/>
                  <a:pt x="817041" y="417241"/>
                  <a:pt x="817041" y="430788"/>
                </a:cubicBezTo>
                <a:lnTo>
                  <a:pt x="817041" y="2796059"/>
                </a:lnTo>
                <a:cubicBezTo>
                  <a:pt x="817041" y="2809606"/>
                  <a:pt x="822799" y="2821121"/>
                  <a:pt x="834314" y="2830604"/>
                </a:cubicBezTo>
                <a:cubicBezTo>
                  <a:pt x="845828" y="2840086"/>
                  <a:pt x="859714" y="2844828"/>
                  <a:pt x="876139" y="2844828"/>
                </a:cubicBezTo>
                <a:lnTo>
                  <a:pt x="7035182" y="2844828"/>
                </a:lnTo>
                <a:cubicBezTo>
                  <a:pt x="7033489" y="1963439"/>
                  <a:pt x="7031795" y="1082051"/>
                  <a:pt x="7030102" y="200662"/>
                </a:cubicBezTo>
                <a:lnTo>
                  <a:pt x="3860161" y="203202"/>
                </a:lnTo>
              </a:path>
            </a:pathLst>
          </a:custGeom>
          <a:noFill/>
          <a:ln w="33854" cap="rnd">
            <a:solidFill>
              <a:srgbClr val="451E0E"/>
            </a:solidFill>
            <a:prstDash val="solid"/>
            <a:round/>
          </a:ln>
        </p:spPr>
        <p:txBody>
          <a:bodyPr rtlCol="0" anchor="ctr"/>
          <a:lstStyle/>
          <a:p>
            <a:endParaRPr lang="en-US" sz="2400">
              <a:latin typeface="TT Norms" panose="020B0604020202020204" charset="0"/>
            </a:endParaRPr>
          </a:p>
        </p:txBody>
      </p:sp>
      <p:pic>
        <p:nvPicPr>
          <p:cNvPr id="7" name="Picture 6">
            <a:extLst>
              <a:ext uri="{FF2B5EF4-FFF2-40B4-BE49-F238E27FC236}">
                <a16:creationId xmlns:a16="http://schemas.microsoft.com/office/drawing/2014/main" id="{AF48EC3D-4EFB-F2F9-5A3D-6CAC11A1BC51}"/>
              </a:ext>
            </a:extLst>
          </p:cNvPr>
          <p:cNvPicPr>
            <a:picLocks noChangeAspect="1"/>
          </p:cNvPicPr>
          <p:nvPr/>
        </p:nvPicPr>
        <p:blipFill>
          <a:blip r:embed="rId3">
            <a:duotone>
              <a:schemeClr val="accent6">
                <a:shade val="45000"/>
                <a:satMod val="135000"/>
              </a:schemeClr>
              <a:prstClr val="white"/>
            </a:duotone>
          </a:blip>
          <a:stretch>
            <a:fillRect/>
          </a:stretch>
        </p:blipFill>
        <p:spPr>
          <a:xfrm>
            <a:off x="13987269" y="983488"/>
            <a:ext cx="3906543" cy="943190"/>
          </a:xfrm>
          <a:prstGeom prst="rect">
            <a:avLst/>
          </a:prstGeom>
        </p:spPr>
      </p:pic>
    </p:spTree>
    <p:extLst>
      <p:ext uri="{BB962C8B-B14F-4D97-AF65-F5344CB8AC3E}">
        <p14:creationId xmlns:p14="http://schemas.microsoft.com/office/powerpoint/2010/main" val="27393635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ntserra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826</TotalTime>
  <Words>667</Words>
  <Application>Microsoft Office PowerPoint</Application>
  <PresentationFormat>Custom</PresentationFormat>
  <Paragraphs>105</Paragraphs>
  <Slides>12</Slides>
  <Notes>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Century Gothic</vt:lpstr>
      <vt:lpstr>Etna Sans Serif</vt:lpstr>
      <vt:lpstr>Roboto</vt:lpstr>
      <vt:lpstr>TT Norms</vt:lpstr>
      <vt:lpstr>Montserrat Bold</vt:lpstr>
      <vt:lpstr>Montserrat</vt:lpstr>
      <vt:lpstr>Baguet Script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Beige Creative Coffee Presentation</dc:title>
  <dc:creator>Jitendra Manasingh</dc:creator>
  <cp:lastModifiedBy>Jitendra Manasingh</cp:lastModifiedBy>
  <cp:revision>16</cp:revision>
  <dcterms:created xsi:type="dcterms:W3CDTF">2006-08-16T00:00:00Z</dcterms:created>
  <dcterms:modified xsi:type="dcterms:W3CDTF">2025-07-29T18:30:58Z</dcterms:modified>
  <dc:identifier>DAGuhKj_10w</dc:identifier>
</cp:coreProperties>
</file>